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303"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305" r:id="rId39"/>
    <p:sldId id="292" r:id="rId40"/>
    <p:sldId id="293" r:id="rId41"/>
    <p:sldId id="294" r:id="rId42"/>
    <p:sldId id="296" r:id="rId43"/>
    <p:sldId id="297" r:id="rId44"/>
    <p:sldId id="304" r:id="rId45"/>
    <p:sldId id="298" r:id="rId46"/>
    <p:sldId id="299" r:id="rId47"/>
    <p:sldId id="302" r:id="rId48"/>
    <p:sldId id="300" r:id="rId49"/>
    <p:sldId id="301" r:id="rId5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6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media/image1.jpg>
</file>

<file path=ppt/media/image10.jpeg>
</file>

<file path=ppt/media/image11.jpeg>
</file>

<file path=ppt/media/image12.jpeg>
</file>

<file path=ppt/media/image13.jpeg>
</file>

<file path=ppt/media/image14.jpeg>
</file>

<file path=ppt/media/image15.gif>
</file>

<file path=ppt/media/image16.png>
</file>

<file path=ppt/media/image17.gif>
</file>

<file path=ppt/media/image17.png>
</file>

<file path=ppt/media/image18.gif>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B921DC-DF40-4AD4-8860-E2C5625BDFDA}" type="datetimeFigureOut">
              <a:rPr lang="ru-RU" smtClean="0"/>
              <a:t>15.03.2022</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4E97C5-7C51-4925-97CD-78780AF97902}" type="slidenum">
              <a:rPr lang="ru-RU" smtClean="0"/>
              <a:t>‹#›</a:t>
            </a:fld>
            <a:endParaRPr lang="ru-RU"/>
          </a:p>
        </p:txBody>
      </p:sp>
    </p:spTree>
    <p:extLst>
      <p:ext uri="{BB962C8B-B14F-4D97-AF65-F5344CB8AC3E}">
        <p14:creationId xmlns:p14="http://schemas.microsoft.com/office/powerpoint/2010/main" val="1407070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C44E97C5-7C51-4925-97CD-78780AF97902}" type="slidenum">
              <a:rPr lang="ru-RU" smtClean="0"/>
              <a:t>1</a:t>
            </a:fld>
            <a:endParaRPr lang="ru-RU"/>
          </a:p>
        </p:txBody>
      </p:sp>
    </p:spTree>
    <p:extLst>
      <p:ext uri="{BB962C8B-B14F-4D97-AF65-F5344CB8AC3E}">
        <p14:creationId xmlns:p14="http://schemas.microsoft.com/office/powerpoint/2010/main" val="3878044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C44E97C5-7C51-4925-97CD-78780AF97902}" type="slidenum">
              <a:rPr lang="ru-RU" smtClean="0"/>
              <a:t>7</a:t>
            </a:fld>
            <a:endParaRPr lang="ru-RU"/>
          </a:p>
        </p:txBody>
      </p:sp>
    </p:spTree>
    <p:extLst>
      <p:ext uri="{BB962C8B-B14F-4D97-AF65-F5344CB8AC3E}">
        <p14:creationId xmlns:p14="http://schemas.microsoft.com/office/powerpoint/2010/main" val="35025358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ru-RU" smtClean="0"/>
              <a:t>Образец заголовка</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C677D1C5-8DF2-421F-9E2C-E1A4E2F4B171}" type="datetime1">
              <a:rPr lang="ru-RU" smtClean="0"/>
              <a:t>15.03.2022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3CDD643-0A32-4A04-A6C6-056CD1B8DAAF}" type="slidenum">
              <a:rPr lang="ru-RU" smtClean="0"/>
              <a:t>‹#›</a:t>
            </a:fld>
            <a:endParaRPr lang="ru-R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1468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6B41BB90-5B92-4534-95FE-AA76C83EF7FC}" type="datetime1">
              <a:rPr lang="ru-RU" smtClean="0"/>
              <a:t>15.03.2022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3843138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Вертикальный заголовок и текст">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33BF44B-6C22-4C0D-AE45-83AAE6E81FAB}" type="datetime1">
              <a:rPr lang="ru-RU" smtClean="0"/>
              <a:t>15.03.2022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2728913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AFA9183-A1F3-4D42-9CE0-A49A9AFE597E}" type="datetime1">
              <a:rPr lang="ru-RU" smtClean="0"/>
              <a:t>15.03.2022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724660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ru-RU" smtClean="0"/>
              <a:t>Образец заголовка</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E8546DE4-7720-4552-959D-4A4E864CF787}" type="datetime1">
              <a:rPr lang="ru-RU" smtClean="0"/>
              <a:t>15.03.2022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3CDD643-0A32-4A04-A6C6-056CD1B8DAAF}" type="slidenum">
              <a:rPr lang="ru-RU" smtClean="0"/>
              <a:t>‹#›</a:t>
            </a:fld>
            <a:endParaRPr lang="ru-R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832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AA2347F4-6BC3-412F-BCA2-ECB148202897}" type="datetime1">
              <a:rPr lang="ru-RU" smtClean="0"/>
              <a:t>15.03.2022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4021112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097280" y="2582334"/>
            <a:ext cx="4937760" cy="337820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217920" y="2582334"/>
            <a:ext cx="4937760" cy="337820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33DBE184-4621-4D04-AB32-F2B0A7371F6D}" type="datetime1">
              <a:rPr lang="ru-RU" smtClean="0"/>
              <a:t>15.03.2022</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1412253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422BA819-3D5A-4EF6-8C70-425F8D036AF9}" type="datetime1">
              <a:rPr lang="ru-RU" smtClean="0"/>
              <a:t>15.03.2022</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420415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Пустой слайд">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5041EFF-4176-410F-8B6A-586965B1C752}" type="datetime1">
              <a:rPr lang="ru-RU" smtClean="0"/>
              <a:t>15.03.2022</a:t>
            </a:fld>
            <a:endParaRPr lang="ru-RU"/>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ru-RU"/>
          </a:p>
        </p:txBody>
      </p:sp>
      <p:sp>
        <p:nvSpPr>
          <p:cNvPr id="9" name="Slide Number Placeholder 8"/>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9283863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Объект с подписью">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ru-RU" smtClean="0"/>
              <a:t>Образец заголовка</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11727A4-E8F1-47F4-9479-AD8ACFD97B4E}" type="datetime1">
              <a:rPr lang="ru-RU" smtClean="0"/>
              <a:t>15.03.2022</a:t>
            </a:fld>
            <a:endParaRPr lang="ru-RU"/>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ru-RU"/>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3CDD643-0A32-4A04-A6C6-056CD1B8DAAF}" type="slidenum">
              <a:rPr lang="ru-RU" smtClean="0"/>
              <a:t>‹#›</a:t>
            </a:fld>
            <a:endParaRPr lang="ru-RU"/>
          </a:p>
        </p:txBody>
      </p:sp>
    </p:spTree>
    <p:extLst>
      <p:ext uri="{BB962C8B-B14F-4D97-AF65-F5344CB8AC3E}">
        <p14:creationId xmlns:p14="http://schemas.microsoft.com/office/powerpoint/2010/main" val="3597413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7693B28F-0150-4CDE-9B4A-B37C8D86BA73}" type="datetime1">
              <a:rPr lang="ru-RU" smtClean="0"/>
              <a:t>15.03.2022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3CDD643-0A32-4A04-A6C6-056CD1B8DAAF}" type="slidenum">
              <a:rPr lang="ru-RU" smtClean="0"/>
              <a:t>‹#›</a:t>
            </a:fld>
            <a:endParaRPr lang="ru-RU"/>
          </a:p>
        </p:txBody>
      </p:sp>
    </p:spTree>
    <p:extLst>
      <p:ext uri="{BB962C8B-B14F-4D97-AF65-F5344CB8AC3E}">
        <p14:creationId xmlns:p14="http://schemas.microsoft.com/office/powerpoint/2010/main" val="1600274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29D0553-B30E-4DE7-95A1-9CA574C261DE}" type="datetime1">
              <a:rPr lang="ru-RU" smtClean="0"/>
              <a:t>15.03.2022</a:t>
            </a:fld>
            <a:endParaRPr lang="ru-RU"/>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ru-RU"/>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3CDD643-0A32-4A04-A6C6-056CD1B8DAAF}" type="slidenum">
              <a:rPr lang="ru-RU" smtClean="0"/>
              <a:t>‹#›</a:t>
            </a:fld>
            <a:endParaRPr lang="ru-RU"/>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95677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7.gi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gi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pPr algn="ctr"/>
            <a:r>
              <a:rPr lang="ru-RU" b="1" dirty="0" smtClean="0"/>
              <a:t>Задание теней</a:t>
            </a:r>
            <a:endParaRPr lang="ru-RU" b="1" dirty="0"/>
          </a:p>
        </p:txBody>
      </p:sp>
      <p:sp>
        <p:nvSpPr>
          <p:cNvPr id="3" name="Подзаголовок 2"/>
          <p:cNvSpPr>
            <a:spLocks noGrp="1"/>
          </p:cNvSpPr>
          <p:nvPr>
            <p:ph type="subTitle" idx="1"/>
          </p:nvPr>
        </p:nvSpPr>
        <p:spPr/>
        <p:txBody>
          <a:bodyPr/>
          <a:lstStyle/>
          <a:p>
            <a:pPr algn="r"/>
            <a:r>
              <a:rPr lang="ru-RU" dirty="0" smtClean="0"/>
              <a:t>Работу выполнил Панюшин Д.В. 19Б12-пу</a:t>
            </a:r>
            <a:endParaRPr lang="ru-RU" dirty="0"/>
          </a:p>
        </p:txBody>
      </p:sp>
      <p:sp>
        <p:nvSpPr>
          <p:cNvPr id="4" name="Номер слайда 3"/>
          <p:cNvSpPr>
            <a:spLocks noGrp="1"/>
          </p:cNvSpPr>
          <p:nvPr>
            <p:ph type="sldNum" sz="quarter" idx="12"/>
          </p:nvPr>
        </p:nvSpPr>
        <p:spPr/>
        <p:txBody>
          <a:bodyPr/>
          <a:lstStyle/>
          <a:p>
            <a:fld id="{13CDD643-0A32-4A04-A6C6-056CD1B8DAAF}" type="slidenum">
              <a:rPr lang="ru-RU" smtClean="0"/>
              <a:t>1</a:t>
            </a:fld>
            <a:endParaRPr lang="ru-RU"/>
          </a:p>
        </p:txBody>
      </p:sp>
    </p:spTree>
    <p:extLst>
      <p:ext uri="{BB962C8B-B14F-4D97-AF65-F5344CB8AC3E}">
        <p14:creationId xmlns:p14="http://schemas.microsoft.com/office/powerpoint/2010/main" val="8648668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Перспектива </a:t>
            </a:r>
            <a:r>
              <a:rPr lang="ru-RU" b="1" dirty="0"/>
              <a:t>теней при естественном </a:t>
            </a:r>
            <a:r>
              <a:rPr lang="ru-RU" b="1" dirty="0" smtClean="0"/>
              <a:t>освещении</a:t>
            </a:r>
            <a:endParaRPr lang="ru-RU" b="1" dirty="0"/>
          </a:p>
        </p:txBody>
      </p:sp>
      <p:sp>
        <p:nvSpPr>
          <p:cNvPr id="3" name="Объект 2"/>
          <p:cNvSpPr>
            <a:spLocks noGrp="1"/>
          </p:cNvSpPr>
          <p:nvPr>
            <p:ph sz="half" idx="1"/>
          </p:nvPr>
        </p:nvSpPr>
        <p:spPr/>
        <p:txBody>
          <a:bodyPr>
            <a:normAutofit/>
          </a:bodyPr>
          <a:lstStyle/>
          <a:p>
            <a:pPr algn="just"/>
            <a:r>
              <a:rPr lang="ru-RU" sz="1800" dirty="0">
                <a:latin typeface="Times New Roman" panose="02020603050405020304" pitchFamily="18" charset="0"/>
                <a:cs typeface="Times New Roman" panose="02020603050405020304" pitchFamily="18" charset="0"/>
              </a:rPr>
              <a:t>Освещенность изображаемого предмета, собственная тень, направление и размер падающей тени зависят от выбранного положения солнца. Последнее может быть задано направлением луча и его проекцией на предметную плоскость или падающей тенью от какого-либо нарисованного предмета.</a:t>
            </a:r>
          </a:p>
          <a:p>
            <a:pPr algn="just"/>
            <a:r>
              <a:rPr lang="ru-RU" sz="1800" dirty="0">
                <a:latin typeface="Times New Roman" panose="02020603050405020304" pitchFamily="18" charset="0"/>
                <a:cs typeface="Times New Roman" panose="02020603050405020304" pitchFamily="18" charset="0"/>
              </a:rPr>
              <a:t>Различают три возможных положения солнца – перед зрителем, сзади зрителя и в нейтральном пространстве</a:t>
            </a:r>
            <a:r>
              <a:rPr lang="ru-RU" sz="1800" dirty="0" smtClean="0">
                <a:latin typeface="Times New Roman" panose="02020603050405020304" pitchFamily="18" charset="0"/>
                <a:cs typeface="Times New Roman" panose="02020603050405020304" pitchFamily="18" charset="0"/>
              </a:rPr>
              <a:t>.</a:t>
            </a:r>
            <a:endParaRPr lang="ru-RU" sz="1800" dirty="0">
              <a:latin typeface="Times New Roman" panose="02020603050405020304" pitchFamily="18" charset="0"/>
              <a:cs typeface="Times New Roman" panose="02020603050405020304" pitchFamily="18" charset="0"/>
            </a:endParaRPr>
          </a:p>
        </p:txBody>
      </p:sp>
      <p:pic>
        <p:nvPicPr>
          <p:cNvPr id="3076" name="Picture 4" descr="https://topuch.ru/lekciya-1-vvedenie-ponyatie-arhitekturnij-proekt-cele-i-zadach/6321_html_674147be.jpg"/>
          <p:cNvPicPr>
            <a:picLocks noGrp="1" noChangeAspect="1" noChangeArrowheads="1"/>
          </p:cNvPicPr>
          <p:nvPr>
            <p:ph sz="half" idx="2"/>
          </p:nvPr>
        </p:nvPicPr>
        <p:blipFill rotWithShape="1">
          <a:blip r:embed="rId2" cstate="print">
            <a:extLst>
              <a:ext uri="{28A0092B-C50C-407E-A947-70E740481C1C}">
                <a14:useLocalDpi xmlns:a14="http://schemas.microsoft.com/office/drawing/2010/main" val="0"/>
              </a:ext>
            </a:extLst>
          </a:blip>
          <a:srcRect l="699" t="16871" r="1228" b="12590"/>
          <a:stretch/>
        </p:blipFill>
        <p:spPr bwMode="auto">
          <a:xfrm>
            <a:off x="6313714" y="2760617"/>
            <a:ext cx="4841966" cy="1889759"/>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10</a:t>
            </a:fld>
            <a:endParaRPr lang="ru-RU"/>
          </a:p>
        </p:txBody>
      </p:sp>
      <p:sp>
        <p:nvSpPr>
          <p:cNvPr id="6" name="TextBox 5"/>
          <p:cNvSpPr txBox="1"/>
          <p:nvPr/>
        </p:nvSpPr>
        <p:spPr>
          <a:xfrm>
            <a:off x="7494981" y="4650376"/>
            <a:ext cx="2479431" cy="369332"/>
          </a:xfrm>
          <a:prstGeom prst="rect">
            <a:avLst/>
          </a:prstGeom>
          <a:noFill/>
        </p:spPr>
        <p:txBody>
          <a:bodyPr wrap="square" rtlCol="0">
            <a:spAutoFit/>
          </a:bodyPr>
          <a:lstStyle/>
          <a:p>
            <a:pPr algn="ctr"/>
            <a:r>
              <a:rPr lang="ru-RU" dirty="0" smtClean="0">
                <a:solidFill>
                  <a:schemeClr val="bg1">
                    <a:lumMod val="50000"/>
                  </a:schemeClr>
                </a:solidFill>
              </a:rPr>
              <a:t>Перспективы теней</a:t>
            </a:r>
            <a:endParaRPr lang="ru-RU" dirty="0">
              <a:solidFill>
                <a:schemeClr val="bg1">
                  <a:lumMod val="50000"/>
                </a:schemeClr>
              </a:solidFill>
            </a:endParaRPr>
          </a:p>
        </p:txBody>
      </p:sp>
    </p:spTree>
    <p:extLst>
      <p:ext uri="{BB962C8B-B14F-4D97-AF65-F5344CB8AC3E}">
        <p14:creationId xmlns:p14="http://schemas.microsoft.com/office/powerpoint/2010/main" val="9764550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p:cNvSpPr>
            <a:spLocks noGrp="1"/>
          </p:cNvSpPr>
          <p:nvPr>
            <p:ph type="title"/>
          </p:nvPr>
        </p:nvSpPr>
        <p:spPr/>
        <p:txBody>
          <a:bodyPr/>
          <a:lstStyle/>
          <a:p>
            <a:pPr algn="ctr"/>
            <a:r>
              <a:rPr lang="ru-RU" b="1" dirty="0"/>
              <a:t>Солнце перед зрителем</a:t>
            </a:r>
          </a:p>
        </p:txBody>
      </p:sp>
      <p:pic>
        <p:nvPicPr>
          <p:cNvPr id="7" name="Объект 6" descr="https://www.ok-t.ru/studopediaru/baza3/123464185303.files/image044.jpg"/>
          <p:cNvPicPr>
            <a:picLocks noGrp="1"/>
          </p:cNvPicPr>
          <p:nvPr>
            <p:ph idx="1"/>
          </p:nvPr>
        </p:nvPicPr>
        <p:blipFill rotWithShape="1">
          <a:blip r:embed="rId2">
            <a:extLst>
              <a:ext uri="{28A0092B-C50C-407E-A947-70E740481C1C}">
                <a14:useLocalDpi xmlns:a14="http://schemas.microsoft.com/office/drawing/2010/main" val="0"/>
              </a:ext>
            </a:extLst>
          </a:blip>
          <a:srcRect r="66284"/>
          <a:stretch/>
        </p:blipFill>
        <p:spPr bwMode="auto">
          <a:xfrm>
            <a:off x="4241150" y="2230891"/>
            <a:ext cx="3770660" cy="3516766"/>
          </a:xfrm>
          <a:prstGeom prst="rect">
            <a:avLst/>
          </a:prstGeom>
          <a:noFill/>
          <a:ln>
            <a:noFill/>
          </a:ln>
          <a:extLst>
            <a:ext uri="{53640926-AAD7-44D8-BBD7-CCE9431645EC}">
              <a14:shadowObscured xmlns:a14="http://schemas.microsoft.com/office/drawing/2010/main"/>
            </a:ext>
          </a:extLst>
        </p:spPr>
      </p:pic>
      <p:sp>
        <p:nvSpPr>
          <p:cNvPr id="2" name="Номер слайда 1"/>
          <p:cNvSpPr>
            <a:spLocks noGrp="1"/>
          </p:cNvSpPr>
          <p:nvPr>
            <p:ph type="sldNum" sz="quarter" idx="12"/>
          </p:nvPr>
        </p:nvSpPr>
        <p:spPr/>
        <p:txBody>
          <a:bodyPr/>
          <a:lstStyle/>
          <a:p>
            <a:fld id="{13CDD643-0A32-4A04-A6C6-056CD1B8DAAF}" type="slidenum">
              <a:rPr lang="ru-RU" smtClean="0"/>
              <a:t>11</a:t>
            </a:fld>
            <a:endParaRPr lang="ru-RU"/>
          </a:p>
        </p:txBody>
      </p:sp>
    </p:spTree>
    <p:extLst>
      <p:ext uri="{BB962C8B-B14F-4D97-AF65-F5344CB8AC3E}">
        <p14:creationId xmlns:p14="http://schemas.microsoft.com/office/powerpoint/2010/main" val="23204664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i="1" dirty="0"/>
              <a:t>Солнце сзади зрителя</a:t>
            </a:r>
            <a:endParaRPr lang="ru-RU" b="1" dirty="0"/>
          </a:p>
        </p:txBody>
      </p:sp>
      <p:pic>
        <p:nvPicPr>
          <p:cNvPr id="5" name="Объект 4" descr="https://www.ok-t.ru/studopediaru/baza3/123464185303.files/image044.jpg"/>
          <p:cNvPicPr>
            <a:picLocks noGrp="1"/>
          </p:cNvPicPr>
          <p:nvPr>
            <p:ph idx="1"/>
          </p:nvPr>
        </p:nvPicPr>
        <p:blipFill rotWithShape="1">
          <a:blip r:embed="rId2">
            <a:extLst>
              <a:ext uri="{28A0092B-C50C-407E-A947-70E740481C1C}">
                <a14:useLocalDpi xmlns:a14="http://schemas.microsoft.com/office/drawing/2010/main" val="0"/>
              </a:ext>
            </a:extLst>
          </a:blip>
          <a:srcRect l="33460" t="27677" r="34745"/>
          <a:stretch/>
        </p:blipFill>
        <p:spPr bwMode="auto">
          <a:xfrm>
            <a:off x="3918857" y="1837508"/>
            <a:ext cx="4415246" cy="3936274"/>
          </a:xfrm>
          <a:prstGeom prst="rect">
            <a:avLst/>
          </a:prstGeom>
          <a:noFill/>
          <a:ln>
            <a:noFill/>
          </a:ln>
          <a:extLst>
            <a:ext uri="{53640926-AAD7-44D8-BBD7-CCE9431645EC}">
              <a14:shadowObscured xmlns:a14="http://schemas.microsoft.com/office/drawing/2010/main"/>
            </a:ext>
          </a:extLst>
        </p:spPr>
      </p:pic>
      <p:sp>
        <p:nvSpPr>
          <p:cNvPr id="3" name="Номер слайда 2"/>
          <p:cNvSpPr>
            <a:spLocks noGrp="1"/>
          </p:cNvSpPr>
          <p:nvPr>
            <p:ph type="sldNum" sz="quarter" idx="12"/>
          </p:nvPr>
        </p:nvSpPr>
        <p:spPr/>
        <p:txBody>
          <a:bodyPr/>
          <a:lstStyle/>
          <a:p>
            <a:fld id="{13CDD643-0A32-4A04-A6C6-056CD1B8DAAF}" type="slidenum">
              <a:rPr lang="ru-RU" smtClean="0"/>
              <a:t>12</a:t>
            </a:fld>
            <a:endParaRPr lang="ru-RU"/>
          </a:p>
        </p:txBody>
      </p:sp>
    </p:spTree>
    <p:extLst>
      <p:ext uri="{BB962C8B-B14F-4D97-AF65-F5344CB8AC3E}">
        <p14:creationId xmlns:p14="http://schemas.microsoft.com/office/powerpoint/2010/main" val="18914481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Солнце в нейтральном пространстве (сбоку)</a:t>
            </a:r>
          </a:p>
        </p:txBody>
      </p:sp>
      <p:pic>
        <p:nvPicPr>
          <p:cNvPr id="4" name="Объект 3" descr="https://www.ok-t.ru/studopediaru/baza3/123464185303.files/image044.jpg"/>
          <p:cNvPicPr>
            <a:picLocks noGrp="1"/>
          </p:cNvPicPr>
          <p:nvPr>
            <p:ph idx="1"/>
          </p:nvPr>
        </p:nvPicPr>
        <p:blipFill rotWithShape="1">
          <a:blip r:embed="rId2">
            <a:extLst>
              <a:ext uri="{28A0092B-C50C-407E-A947-70E740481C1C}">
                <a14:useLocalDpi xmlns:a14="http://schemas.microsoft.com/office/drawing/2010/main" val="0"/>
              </a:ext>
            </a:extLst>
          </a:blip>
          <a:srcRect l="69356" t="12424"/>
          <a:stretch/>
        </p:blipFill>
        <p:spPr bwMode="auto">
          <a:xfrm>
            <a:off x="4214949" y="1968139"/>
            <a:ext cx="3823062" cy="3927564"/>
          </a:xfrm>
          <a:prstGeom prst="rect">
            <a:avLst/>
          </a:prstGeom>
          <a:noFill/>
          <a:ln>
            <a:noFill/>
          </a:ln>
          <a:extLst>
            <a:ext uri="{53640926-AAD7-44D8-BBD7-CCE9431645EC}">
              <a14:shadowObscured xmlns:a14="http://schemas.microsoft.com/office/drawing/2010/main"/>
            </a:ext>
          </a:extLst>
        </p:spPr>
      </p:pic>
      <p:sp>
        <p:nvSpPr>
          <p:cNvPr id="3" name="Номер слайда 2"/>
          <p:cNvSpPr>
            <a:spLocks noGrp="1"/>
          </p:cNvSpPr>
          <p:nvPr>
            <p:ph type="sldNum" sz="quarter" idx="12"/>
          </p:nvPr>
        </p:nvSpPr>
        <p:spPr/>
        <p:txBody>
          <a:bodyPr/>
          <a:lstStyle/>
          <a:p>
            <a:fld id="{13CDD643-0A32-4A04-A6C6-056CD1B8DAAF}" type="slidenum">
              <a:rPr lang="ru-RU" smtClean="0"/>
              <a:t>13</a:t>
            </a:fld>
            <a:endParaRPr lang="ru-RU"/>
          </a:p>
        </p:txBody>
      </p:sp>
    </p:spTree>
    <p:extLst>
      <p:ext uri="{BB962C8B-B14F-4D97-AF65-F5344CB8AC3E}">
        <p14:creationId xmlns:p14="http://schemas.microsoft.com/office/powerpoint/2010/main" val="237099925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pPr algn="ctr"/>
            <a:r>
              <a:rPr lang="ru-RU" b="1" dirty="0" smtClean="0"/>
              <a:t>Построение </a:t>
            </a:r>
            <a:r>
              <a:rPr lang="ru-RU" b="1" dirty="0"/>
              <a:t>перспектив теней при искусственном (точечном) освещении</a:t>
            </a:r>
          </a:p>
        </p:txBody>
      </p:sp>
      <p:sp>
        <p:nvSpPr>
          <p:cNvPr id="3" name="Объект 2"/>
          <p:cNvSpPr>
            <a:spLocks noGrp="1"/>
          </p:cNvSpPr>
          <p:nvPr>
            <p:ph idx="1"/>
          </p:nvPr>
        </p:nvSpPr>
        <p:spPr/>
        <p:txBody>
          <a:bodyPr/>
          <a:lstStyle/>
          <a:p>
            <a:pPr algn="just"/>
            <a:r>
              <a:rPr lang="ru-RU" sz="1800" dirty="0">
                <a:latin typeface="Times New Roman" panose="02020603050405020304" pitchFamily="18" charset="0"/>
                <a:cs typeface="Times New Roman" panose="02020603050405020304" pitchFamily="18" charset="0"/>
              </a:rPr>
              <a:t>При точечном искусственном освещении характер освещенной по­верхности предмета и теней от него не такой, как при солнечном, так как здесь уже интенсивность освещения поверхности зависит не толь­ко от силы источника света, но и от его удаления от предмета. Чем ближе предмет к источнику освещения, тем сильнее освещенность его поверхности, и наоборот. Степень освещенности обратно пропорциональна квадрату расстояния между источником света и предметом</a:t>
            </a:r>
            <a:r>
              <a:rPr lang="ru-RU" sz="1800" dirty="0" smtClean="0">
                <a:latin typeface="Times New Roman" panose="02020603050405020304" pitchFamily="18" charset="0"/>
                <a:cs typeface="Times New Roman" panose="02020603050405020304" pitchFamily="18" charset="0"/>
              </a:rPr>
              <a:t>.</a:t>
            </a:r>
          </a:p>
          <a:p>
            <a:pPr algn="just"/>
            <a:r>
              <a:rPr lang="ru-RU" sz="1800" dirty="0">
                <a:latin typeface="Times New Roman" panose="02020603050405020304" pitchFamily="18" charset="0"/>
                <a:cs typeface="Times New Roman" panose="02020603050405020304" pitchFamily="18" charset="0"/>
              </a:rPr>
              <a:t>При точечном искусственном освещении изменяются не только размеры теней, но и их характер. Самые темные тени видны на ближайших к источнику света предметах. В результате более слабого воздействия рефлексов контраст между собственной и падающей тенями менее заметен. Падающая тень по мере удаления ослабляется и переходит в тон неосвещенной поверхности.</a:t>
            </a:r>
          </a:p>
          <a:p>
            <a:pPr algn="just"/>
            <a:endParaRPr lang="ru-RU" dirty="0"/>
          </a:p>
        </p:txBody>
      </p:sp>
      <p:sp>
        <p:nvSpPr>
          <p:cNvPr id="4" name="Номер слайда 3"/>
          <p:cNvSpPr>
            <a:spLocks noGrp="1"/>
          </p:cNvSpPr>
          <p:nvPr>
            <p:ph type="sldNum" sz="quarter" idx="12"/>
          </p:nvPr>
        </p:nvSpPr>
        <p:spPr/>
        <p:txBody>
          <a:bodyPr/>
          <a:lstStyle/>
          <a:p>
            <a:fld id="{13CDD643-0A32-4A04-A6C6-056CD1B8DAAF}" type="slidenum">
              <a:rPr lang="ru-RU" smtClean="0"/>
              <a:t>14</a:t>
            </a:fld>
            <a:endParaRPr lang="ru-RU"/>
          </a:p>
        </p:txBody>
      </p:sp>
    </p:spTree>
    <p:extLst>
      <p:ext uri="{BB962C8B-B14F-4D97-AF65-F5344CB8AC3E}">
        <p14:creationId xmlns:p14="http://schemas.microsoft.com/office/powerpoint/2010/main" val="13421562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Алгоритм Джима </a:t>
            </a:r>
            <a:r>
              <a:rPr lang="ru-RU" b="1" dirty="0" err="1"/>
              <a:t>Блинна</a:t>
            </a:r>
            <a:endParaRPr lang="ru-RU" b="1" dirty="0"/>
          </a:p>
        </p:txBody>
      </p:sp>
      <p:sp>
        <p:nvSpPr>
          <p:cNvPr id="4" name="Объект 3"/>
          <p:cNvSpPr>
            <a:spLocks noGrp="1"/>
          </p:cNvSpPr>
          <p:nvPr>
            <p:ph sz="half" idx="2"/>
          </p:nvPr>
        </p:nvSpPr>
        <p:spPr>
          <a:xfrm>
            <a:off x="990599" y="2159228"/>
            <a:ext cx="5478780" cy="3746173"/>
          </a:xfrm>
        </p:spPr>
        <p:txBody>
          <a:bodyPr>
            <a:normAutofit/>
          </a:bodyPr>
          <a:lstStyle/>
          <a:p>
            <a:pPr algn="just"/>
            <a:r>
              <a:rPr lang="ru-RU" dirty="0">
                <a:latin typeface="Times New Roman" panose="02020603050405020304" pitchFamily="18" charset="0"/>
                <a:cs typeface="Times New Roman" panose="02020603050405020304" pitchFamily="18" charset="0"/>
              </a:rPr>
              <a:t>Фактически, это первый алгоритм построения тени, который был применён в </a:t>
            </a:r>
            <a:r>
              <a:rPr lang="ru-RU" dirty="0" smtClean="0">
                <a:latin typeface="Times New Roman" panose="02020603050405020304" pitchFamily="18" charset="0"/>
                <a:cs typeface="Times New Roman" panose="02020603050405020304" pitchFamily="18" charset="0"/>
              </a:rPr>
              <a:t>играх </a:t>
            </a:r>
            <a:r>
              <a:rPr lang="ru-RU" dirty="0">
                <a:latin typeface="Times New Roman" panose="02020603050405020304" pitchFamily="18" charset="0"/>
                <a:cs typeface="Times New Roman" panose="02020603050405020304" pitchFamily="18" charset="0"/>
              </a:rPr>
              <a:t>(</a:t>
            </a:r>
            <a:r>
              <a:rPr lang="ru-RU" dirty="0" err="1">
                <a:latin typeface="Times New Roman" panose="02020603050405020304" pitchFamily="18" charset="0"/>
                <a:cs typeface="Times New Roman" panose="02020603050405020304" pitchFamily="18" charset="0"/>
              </a:rPr>
              <a:t>Turok</a:t>
            </a:r>
            <a:r>
              <a:rPr lang="ru-RU" dirty="0">
                <a:latin typeface="Times New Roman" panose="02020603050405020304" pitchFamily="18" charset="0"/>
                <a:cs typeface="Times New Roman" panose="02020603050405020304" pitchFamily="18" charset="0"/>
              </a:rPr>
              <a:t> II, </a:t>
            </a:r>
            <a:r>
              <a:rPr lang="ru-RU" dirty="0" err="1">
                <a:latin typeface="Times New Roman" panose="02020603050405020304" pitchFamily="18" charset="0"/>
                <a:cs typeface="Times New Roman" panose="02020603050405020304" pitchFamily="18" charset="0"/>
              </a:rPr>
              <a:t>Shogo</a:t>
            </a:r>
            <a:r>
              <a:rPr lang="ru-RU" dirty="0">
                <a:latin typeface="Times New Roman" panose="02020603050405020304" pitchFamily="18" charset="0"/>
                <a:cs typeface="Times New Roman" panose="02020603050405020304" pitchFamily="18" charset="0"/>
              </a:rPr>
              <a:t>, и др.). Он отличается простотой реализации и хорошим качеством получаемой </a:t>
            </a:r>
            <a:r>
              <a:rPr lang="ru-RU" dirty="0" smtClean="0">
                <a:latin typeface="Times New Roman" panose="02020603050405020304" pitchFamily="18" charset="0"/>
                <a:cs typeface="Times New Roman" panose="02020603050405020304" pitchFamily="18" charset="0"/>
              </a:rPr>
              <a:t>тени. Этот </a:t>
            </a:r>
            <a:r>
              <a:rPr lang="ru-RU" dirty="0">
                <a:latin typeface="Times New Roman" panose="02020603050405020304" pitchFamily="18" charset="0"/>
                <a:cs typeface="Times New Roman" panose="02020603050405020304" pitchFamily="18" charset="0"/>
              </a:rPr>
              <a:t>алгоритм был впервые описан Джимом Блинном. В своей статье он описал уравнения для проектирования полигона "на землю", т.е. на плоскость z=0, в направлении от источника света. Он рассмотрел два случая:</a:t>
            </a:r>
          </a:p>
          <a:p>
            <a:pPr lvl="1" algn="just"/>
            <a:r>
              <a:rPr lang="ru-RU" dirty="0">
                <a:latin typeface="Times New Roman" panose="02020603050405020304" pitchFamily="18" charset="0"/>
                <a:cs typeface="Times New Roman" panose="02020603050405020304" pitchFamily="18" charset="0"/>
              </a:rPr>
              <a:t>Источник на бесконечности (параллельный направленный свет)</a:t>
            </a:r>
          </a:p>
          <a:p>
            <a:pPr lvl="1" algn="just"/>
            <a:r>
              <a:rPr lang="ru-RU" dirty="0">
                <a:latin typeface="Times New Roman" panose="02020603050405020304" pitchFamily="18" charset="0"/>
                <a:cs typeface="Times New Roman" panose="02020603050405020304" pitchFamily="18" charset="0"/>
              </a:rPr>
              <a:t>Локальный источник (точечный источник недалеко от объекта)</a:t>
            </a:r>
          </a:p>
          <a:p>
            <a:endParaRPr lang="ru-RU" dirty="0"/>
          </a:p>
        </p:txBody>
      </p:sp>
      <p:pic>
        <p:nvPicPr>
          <p:cNvPr id="5122" name="Picture 2" descr="https://www.digiseller.ru/preview/289909/p1_3026940_4c816341.jpg"/>
          <p:cNvPicPr>
            <a:picLocks noGrp="1" noChangeAspect="1" noChangeArrowheads="1"/>
          </p:cNvPicPr>
          <p:nvPr>
            <p:ph sz="half" idx="1"/>
          </p:nvPr>
        </p:nvPicPr>
        <p:blipFill rotWithShape="1">
          <a:blip r:embed="rId2" cstate="print">
            <a:extLst>
              <a:ext uri="{28A0092B-C50C-407E-A947-70E740481C1C}">
                <a14:useLocalDpi xmlns:a14="http://schemas.microsoft.com/office/drawing/2010/main" val="0"/>
              </a:ext>
            </a:extLst>
          </a:blip>
          <a:srcRect t="2227"/>
          <a:stretch/>
        </p:blipFill>
        <p:spPr bwMode="auto">
          <a:xfrm>
            <a:off x="6771572" y="2479432"/>
            <a:ext cx="4939782" cy="2716737"/>
          </a:xfrm>
          <a:prstGeom prst="rect">
            <a:avLst/>
          </a:prstGeom>
          <a:noFill/>
          <a:extLst>
            <a:ext uri="{909E8E84-426E-40DD-AFC4-6F175D3DCCD1}">
              <a14:hiddenFill xmlns:a14="http://schemas.microsoft.com/office/drawing/2010/main">
                <a:solidFill>
                  <a:srgbClr val="FFFFFF"/>
                </a:solidFill>
              </a14:hiddenFill>
            </a:ext>
          </a:extLst>
        </p:spPr>
      </p:pic>
      <p:sp>
        <p:nvSpPr>
          <p:cNvPr id="3" name="Номер слайда 2"/>
          <p:cNvSpPr>
            <a:spLocks noGrp="1"/>
          </p:cNvSpPr>
          <p:nvPr>
            <p:ph type="sldNum" sz="quarter" idx="12"/>
          </p:nvPr>
        </p:nvSpPr>
        <p:spPr/>
        <p:txBody>
          <a:bodyPr/>
          <a:lstStyle/>
          <a:p>
            <a:fld id="{13CDD643-0A32-4A04-A6C6-056CD1B8DAAF}" type="slidenum">
              <a:rPr lang="ru-RU" smtClean="0"/>
              <a:t>15</a:t>
            </a:fld>
            <a:endParaRPr lang="ru-RU"/>
          </a:p>
        </p:txBody>
      </p:sp>
      <p:sp>
        <p:nvSpPr>
          <p:cNvPr id="5" name="TextBox 4"/>
          <p:cNvSpPr txBox="1"/>
          <p:nvPr/>
        </p:nvSpPr>
        <p:spPr>
          <a:xfrm>
            <a:off x="8683151" y="5196169"/>
            <a:ext cx="1116623" cy="369332"/>
          </a:xfrm>
          <a:prstGeom prst="rect">
            <a:avLst/>
          </a:prstGeom>
          <a:noFill/>
        </p:spPr>
        <p:txBody>
          <a:bodyPr wrap="square" rtlCol="0">
            <a:spAutoFit/>
          </a:bodyPr>
          <a:lstStyle/>
          <a:p>
            <a:pPr algn="ctr"/>
            <a:r>
              <a:rPr lang="ru-RU" dirty="0" err="1">
                <a:solidFill>
                  <a:schemeClr val="bg1">
                    <a:lumMod val="50000"/>
                  </a:schemeClr>
                </a:solidFill>
                <a:latin typeface="Times New Roman" panose="02020603050405020304" pitchFamily="18" charset="0"/>
                <a:cs typeface="Times New Roman" panose="02020603050405020304" pitchFamily="18" charset="0"/>
              </a:rPr>
              <a:t>Turok</a:t>
            </a:r>
            <a:r>
              <a:rPr lang="ru-RU" dirty="0">
                <a:solidFill>
                  <a:schemeClr val="bg1">
                    <a:lumMod val="50000"/>
                  </a:schemeClr>
                </a:solidFill>
                <a:latin typeface="Times New Roman" panose="02020603050405020304" pitchFamily="18" charset="0"/>
                <a:cs typeface="Times New Roman" panose="02020603050405020304" pitchFamily="18" charset="0"/>
              </a:rPr>
              <a:t> II</a:t>
            </a:r>
            <a:endParaRPr lang="ru-RU" dirty="0">
              <a:solidFill>
                <a:schemeClr val="bg1">
                  <a:lumMod val="50000"/>
                </a:schemeClr>
              </a:solidFill>
            </a:endParaRPr>
          </a:p>
        </p:txBody>
      </p:sp>
    </p:spTree>
    <p:extLst>
      <p:ext uri="{BB962C8B-B14F-4D97-AF65-F5344CB8AC3E}">
        <p14:creationId xmlns:p14="http://schemas.microsoft.com/office/powerpoint/2010/main" val="21395496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Алгоритм Джима </a:t>
            </a:r>
            <a:r>
              <a:rPr lang="ru-RU" b="1" dirty="0" err="1"/>
              <a:t>Блинна</a:t>
            </a:r>
            <a:endParaRPr lang="ru-RU" b="1" dirty="0"/>
          </a:p>
        </p:txBody>
      </p:sp>
      <p:sp>
        <p:nvSpPr>
          <p:cNvPr id="4" name="Объект 3"/>
          <p:cNvSpPr>
            <a:spLocks noGrp="1"/>
          </p:cNvSpPr>
          <p:nvPr>
            <p:ph sz="half" idx="2"/>
          </p:nvPr>
        </p:nvSpPr>
        <p:spPr>
          <a:xfrm>
            <a:off x="1097280" y="2426029"/>
            <a:ext cx="5478780" cy="2937280"/>
          </a:xfrm>
        </p:spPr>
        <p:txBody>
          <a:bodyPr>
            <a:normAutofit/>
          </a:bodyPr>
          <a:lstStyle/>
          <a:p>
            <a:pPr algn="just"/>
            <a:r>
              <a:rPr lang="ru-RU" dirty="0" smtClean="0">
                <a:latin typeface="Times New Roman" panose="02020603050405020304" pitchFamily="18" charset="0"/>
                <a:cs typeface="Times New Roman" panose="02020603050405020304" pitchFamily="18" charset="0"/>
              </a:rPr>
              <a:t>Данный метод </a:t>
            </a:r>
            <a:r>
              <a:rPr lang="ru-RU" dirty="0">
                <a:latin typeface="Times New Roman" panose="02020603050405020304" pitchFamily="18" charset="0"/>
                <a:cs typeface="Times New Roman" panose="02020603050405020304" pitchFamily="18" charset="0"/>
              </a:rPr>
              <a:t>использует геометрическое взаимоотношение источника света и полигона, т.е. подобные треугольники, для вычисления проекции каждого полигона модели "на землю". "Теневые полигоны" должны быть рассчитаны для каждого источника света, т.е. если объект освещается N источниками света, то необходимо рассчитать N его "теневых проекций</a:t>
            </a:r>
            <a:r>
              <a:rPr lang="ru-RU" dirty="0" smtClean="0">
                <a:latin typeface="Times New Roman" panose="02020603050405020304" pitchFamily="18" charset="0"/>
                <a:cs typeface="Times New Roman" panose="02020603050405020304" pitchFamily="18" charset="0"/>
              </a:rPr>
              <a:t>".</a:t>
            </a:r>
            <a:endParaRPr lang="ru-RU" dirty="0">
              <a:latin typeface="Times New Roman" panose="02020603050405020304" pitchFamily="18" charset="0"/>
              <a:cs typeface="Times New Roman" panose="02020603050405020304" pitchFamily="18" charset="0"/>
            </a:endParaRPr>
          </a:p>
        </p:txBody>
      </p:sp>
      <p:pic>
        <p:nvPicPr>
          <p:cNvPr id="5126" name="Picture 6" descr="https://postconsole.files.wordpress.com/2013/03/shogo3.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31885" y="1924866"/>
            <a:ext cx="4726678" cy="3781342"/>
          </a:xfrm>
          <a:prstGeom prst="rect">
            <a:avLst/>
          </a:prstGeom>
          <a:noFill/>
          <a:extLst>
            <a:ext uri="{909E8E84-426E-40DD-AFC4-6F175D3DCCD1}">
              <a14:hiddenFill xmlns:a14="http://schemas.microsoft.com/office/drawing/2010/main">
                <a:solidFill>
                  <a:srgbClr val="FFFFFF"/>
                </a:solidFill>
              </a14:hiddenFill>
            </a:ext>
          </a:extLst>
        </p:spPr>
      </p:pic>
      <p:sp>
        <p:nvSpPr>
          <p:cNvPr id="3" name="Номер слайда 2"/>
          <p:cNvSpPr>
            <a:spLocks noGrp="1"/>
          </p:cNvSpPr>
          <p:nvPr>
            <p:ph type="sldNum" sz="quarter" idx="12"/>
          </p:nvPr>
        </p:nvSpPr>
        <p:spPr/>
        <p:txBody>
          <a:bodyPr/>
          <a:lstStyle/>
          <a:p>
            <a:fld id="{13CDD643-0A32-4A04-A6C6-056CD1B8DAAF}" type="slidenum">
              <a:rPr lang="ru-RU" smtClean="0"/>
              <a:t>16</a:t>
            </a:fld>
            <a:endParaRPr lang="ru-RU"/>
          </a:p>
        </p:txBody>
      </p:sp>
      <p:sp>
        <p:nvSpPr>
          <p:cNvPr id="7" name="TextBox 6"/>
          <p:cNvSpPr txBox="1"/>
          <p:nvPr/>
        </p:nvSpPr>
        <p:spPr>
          <a:xfrm>
            <a:off x="8755551" y="5709048"/>
            <a:ext cx="1079346" cy="369332"/>
          </a:xfrm>
          <a:prstGeom prst="rect">
            <a:avLst/>
          </a:prstGeom>
          <a:noFill/>
        </p:spPr>
        <p:txBody>
          <a:bodyPr wrap="square" rtlCol="0">
            <a:spAutoFit/>
          </a:bodyPr>
          <a:lstStyle/>
          <a:p>
            <a:pPr algn="ctr"/>
            <a:r>
              <a:rPr lang="ru-RU" dirty="0" err="1">
                <a:solidFill>
                  <a:schemeClr val="bg1">
                    <a:lumMod val="50000"/>
                  </a:schemeClr>
                </a:solidFill>
                <a:latin typeface="Times New Roman" panose="02020603050405020304" pitchFamily="18" charset="0"/>
                <a:cs typeface="Times New Roman" panose="02020603050405020304" pitchFamily="18" charset="0"/>
              </a:rPr>
              <a:t>Shogo</a:t>
            </a:r>
            <a:endParaRPr lang="ru-RU" dirty="0">
              <a:solidFill>
                <a:schemeClr val="bg1">
                  <a:lumMod val="50000"/>
                </a:schemeClr>
              </a:solidFill>
            </a:endParaRPr>
          </a:p>
        </p:txBody>
      </p:sp>
    </p:spTree>
    <p:extLst>
      <p:ext uri="{BB962C8B-B14F-4D97-AF65-F5344CB8AC3E}">
        <p14:creationId xmlns:p14="http://schemas.microsoft.com/office/powerpoint/2010/main" val="33451201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Источник на бесконечности</a:t>
            </a:r>
          </a:p>
        </p:txBody>
      </p:sp>
      <p:sp>
        <p:nvSpPr>
          <p:cNvPr id="4" name="Объект 3"/>
          <p:cNvSpPr>
            <a:spLocks noGrp="1"/>
          </p:cNvSpPr>
          <p:nvPr>
            <p:ph sz="half" idx="1"/>
          </p:nvPr>
        </p:nvSpPr>
        <p:spPr>
          <a:xfrm>
            <a:off x="1097279" y="2461433"/>
            <a:ext cx="5436870" cy="2383129"/>
          </a:xfrm>
        </p:spPr>
        <p:txBody>
          <a:bodyPr>
            <a:normAutofit/>
          </a:bodyPr>
          <a:lstStyle/>
          <a:p>
            <a:pPr algn="just"/>
            <a:r>
              <a:rPr lang="ru-RU" sz="1800" dirty="0">
                <a:latin typeface="Times New Roman" panose="02020603050405020304" pitchFamily="18" charset="0"/>
                <a:cs typeface="Times New Roman" panose="02020603050405020304" pitchFamily="18" charset="0"/>
              </a:rPr>
              <a:t>В случае бесконечно удалённого источника света мы предполагаем, что лучи света, приходящие к объекту, полностью параллельны. Это позволит нам решить уравнение проекции только раз и применять полученное решение ко всем вершинам объекта.</a:t>
            </a:r>
          </a:p>
        </p:txBody>
      </p:sp>
      <p:pic>
        <p:nvPicPr>
          <p:cNvPr id="6" name="Объект 5" descr="https://www.ixbt.com/video/theor/shadows/img3.gif"/>
          <p:cNvPicPr>
            <a:picLocks noGrp="1"/>
          </p:cNvPicPr>
          <p:nvPr>
            <p:ph sz="half" idx="2"/>
          </p:nvPr>
        </p:nvPicPr>
        <p:blipFill rotWithShape="1">
          <a:blip r:embed="rId2">
            <a:extLst>
              <a:ext uri="{28A0092B-C50C-407E-A947-70E740481C1C}">
                <a14:useLocalDpi xmlns:a14="http://schemas.microsoft.com/office/drawing/2010/main" val="0"/>
              </a:ext>
            </a:extLst>
          </a:blip>
          <a:srcRect b="4165"/>
          <a:stretch/>
        </p:blipFill>
        <p:spPr bwMode="auto">
          <a:xfrm>
            <a:off x="6534149" y="1845734"/>
            <a:ext cx="4543153" cy="3778214"/>
          </a:xfrm>
          <a:prstGeom prst="rect">
            <a:avLst/>
          </a:prstGeom>
          <a:noFill/>
          <a:ln>
            <a:noFill/>
          </a:ln>
          <a:extLst>
            <a:ext uri="{53640926-AAD7-44D8-BBD7-CCE9431645EC}">
              <a14:shadowObscured xmlns:a14="http://schemas.microsoft.com/office/drawing/2010/main"/>
            </a:ext>
          </a:extLst>
        </p:spPr>
      </p:pic>
      <p:sp>
        <p:nvSpPr>
          <p:cNvPr id="3" name="Номер слайда 2"/>
          <p:cNvSpPr>
            <a:spLocks noGrp="1"/>
          </p:cNvSpPr>
          <p:nvPr>
            <p:ph type="sldNum" sz="quarter" idx="12"/>
          </p:nvPr>
        </p:nvSpPr>
        <p:spPr/>
        <p:txBody>
          <a:bodyPr/>
          <a:lstStyle/>
          <a:p>
            <a:fld id="{13CDD643-0A32-4A04-A6C6-056CD1B8DAAF}" type="slidenum">
              <a:rPr lang="ru-RU" smtClean="0"/>
              <a:t>17</a:t>
            </a:fld>
            <a:endParaRPr lang="ru-RU"/>
          </a:p>
        </p:txBody>
      </p:sp>
    </p:spTree>
    <p:extLst>
      <p:ext uri="{BB962C8B-B14F-4D97-AF65-F5344CB8AC3E}">
        <p14:creationId xmlns:p14="http://schemas.microsoft.com/office/powerpoint/2010/main" val="317786999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Алгоритм</a:t>
            </a:r>
            <a:endParaRPr lang="ru-RU" b="1" dirty="0"/>
          </a:p>
        </p:txBody>
      </p:sp>
      <mc:AlternateContent xmlns:mc="http://schemas.openxmlformats.org/markup-compatibility/2006">
        <mc:Choice xmlns:a14="http://schemas.microsoft.com/office/drawing/2010/main" Requires="a14">
          <p:sp>
            <p:nvSpPr>
              <p:cNvPr id="3" name="Объект 2"/>
              <p:cNvSpPr>
                <a:spLocks noGrp="1"/>
              </p:cNvSpPr>
              <p:nvPr>
                <p:ph idx="1"/>
              </p:nvPr>
            </p:nvSpPr>
            <p:spPr>
              <a:xfrm>
                <a:off x="1097280" y="1845734"/>
                <a:ext cx="5834743" cy="4023360"/>
              </a:xfrm>
            </p:spPr>
            <p:txBody>
              <a:bodyPr/>
              <a:lstStyle/>
              <a:p>
                <a:pPr algn="just"/>
                <a:r>
                  <a:rPr lang="ru-RU" sz="1800" dirty="0" smtClean="0">
                    <a:latin typeface="Times New Roman" panose="02020603050405020304" pitchFamily="18" charset="0"/>
                    <a:cs typeface="Times New Roman" panose="02020603050405020304" pitchFamily="18" charset="0"/>
                  </a:rPr>
                  <a:t>Имея точку источника света </a:t>
                </a:r>
                <a14:m>
                  <m:oMath xmlns:m="http://schemas.openxmlformats.org/officeDocument/2006/math">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en-US" sz="1800" b="0" i="1" smtClean="0">
                            <a:latin typeface="Cambria Math" panose="02040503050406030204" pitchFamily="18" charset="0"/>
                          </a:rPr>
                          <m:t>𝑙</m:t>
                        </m:r>
                        <m:r>
                          <a:rPr lang="ru-RU" sz="1800" i="1">
                            <a:latin typeface="Cambria Math" panose="02040503050406030204" pitchFamily="18" charset="0"/>
                          </a:rPr>
                          <m:t>,</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𝑦</m:t>
                        </m:r>
                      </m:e>
                      <m:sub>
                        <m:r>
                          <a:rPr lang="en-US" sz="1800" b="0" i="1" smtClean="0">
                            <a:latin typeface="Cambria Math" panose="02040503050406030204" pitchFamily="18" charset="0"/>
                          </a:rPr>
                          <m:t>𝑙</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en-US" sz="1800" b="0" i="1" smtClean="0">
                            <a:latin typeface="Cambria Math" panose="02040503050406030204" pitchFamily="18" charset="0"/>
                          </a:rPr>
                          <m:t>𝑙</m:t>
                        </m:r>
                      </m:sub>
                    </m:sSub>
                    <m:r>
                      <a:rPr lang="ru-RU" sz="1800" i="1">
                        <a:latin typeface="Cambria Math" panose="02040503050406030204" pitchFamily="18" charset="0"/>
                      </a:rPr>
                      <m:t>)</m:t>
                    </m:r>
                  </m:oMath>
                </a14:m>
                <a:r>
                  <a:rPr lang="ru-RU" sz="1800" dirty="0">
                    <a:latin typeface="Times New Roman" panose="02020603050405020304" pitchFamily="18" charset="0"/>
                    <a:cs typeface="Times New Roman" panose="02020603050405020304" pitchFamily="18" charset="0"/>
                  </a:rPr>
                  <a:t> и вершину объекта </a:t>
                </a:r>
                <a14:m>
                  <m:oMath xmlns:m="http://schemas.openxmlformats.org/officeDocument/2006/math">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en-US" sz="1800" i="1">
                            <a:latin typeface="Cambria Math" panose="02040503050406030204" pitchFamily="18" charset="0"/>
                          </a:rPr>
                          <m:t>𝑝</m:t>
                        </m:r>
                        <m:r>
                          <a:rPr lang="ru-RU" sz="1800" i="1">
                            <a:latin typeface="Cambria Math" panose="02040503050406030204" pitchFamily="18" charset="0"/>
                          </a:rPr>
                          <m:t>,</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𝑦</m:t>
                        </m:r>
                      </m:e>
                      <m:sub>
                        <m:r>
                          <a:rPr lang="ru-RU" sz="1800" i="1">
                            <a:latin typeface="Cambria Math" panose="02040503050406030204" pitchFamily="18" charset="0"/>
                          </a:rPr>
                          <m:t>𝑝</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𝑝</m:t>
                        </m:r>
                      </m:sub>
                    </m:sSub>
                    <m:r>
                      <a:rPr lang="ru-RU" sz="1800" i="1">
                        <a:latin typeface="Cambria Math" panose="02040503050406030204" pitchFamily="18" charset="0"/>
                      </a:rPr>
                      <m:t>)</m:t>
                    </m:r>
                  </m:oMath>
                </a14:m>
                <a:r>
                  <a:rPr lang="ru-RU" sz="1800" dirty="0">
                    <a:latin typeface="Times New Roman" panose="02020603050405020304" pitchFamily="18" charset="0"/>
                    <a:cs typeface="Times New Roman" panose="02020603050405020304" pitchFamily="18" charset="0"/>
                  </a:rPr>
                  <a:t>, мы хотим получить проекцию вершины объекта на плоскость z=0, т.е. точку тени </a:t>
                </a:r>
                <a14:m>
                  <m:oMath xmlns:m="http://schemas.openxmlformats.org/officeDocument/2006/math">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en-US" sz="1800" i="1">
                            <a:latin typeface="Cambria Math" panose="02040503050406030204" pitchFamily="18" charset="0"/>
                          </a:rPr>
                          <m:t>𝑠</m:t>
                        </m:r>
                        <m:r>
                          <a:rPr lang="ru-RU" sz="1800" i="1">
                            <a:latin typeface="Cambria Math" panose="02040503050406030204" pitchFamily="18" charset="0"/>
                          </a:rPr>
                          <m:t>,</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𝑦</m:t>
                        </m:r>
                      </m:e>
                      <m:sub>
                        <m:r>
                          <a:rPr lang="ru-RU" sz="1800" i="1">
                            <a:latin typeface="Cambria Math" panose="02040503050406030204" pitchFamily="18" charset="0"/>
                          </a:rPr>
                          <m:t>𝑠</m:t>
                        </m:r>
                      </m:sub>
                    </m:sSub>
                    <m:r>
                      <a:rPr lang="ru-RU" sz="1800" i="1">
                        <a:latin typeface="Cambria Math" panose="02040503050406030204" pitchFamily="18" charset="0"/>
                      </a:rPr>
                      <m:t>, </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𝑠</m:t>
                        </m:r>
                      </m:sub>
                    </m:sSub>
                    <m:r>
                      <a:rPr lang="ru-RU" sz="1800" i="1">
                        <a:latin typeface="Cambria Math" panose="02040503050406030204" pitchFamily="18" charset="0"/>
                      </a:rPr>
                      <m:t>)</m:t>
                    </m:r>
                  </m:oMath>
                </a14:m>
                <a:r>
                  <a:rPr lang="ru-RU" sz="1800" dirty="0">
                    <a:latin typeface="Times New Roman" panose="02020603050405020304" pitchFamily="18" charset="0"/>
                    <a:cs typeface="Times New Roman" panose="02020603050405020304" pitchFamily="18" charset="0"/>
                  </a:rPr>
                  <a:t>.</a:t>
                </a:r>
              </a:p>
              <a:p>
                <a:pPr algn="just"/>
                <a:r>
                  <a:rPr lang="ru-RU" sz="1800" dirty="0">
                    <a:latin typeface="Times New Roman" panose="02020603050405020304" pitchFamily="18" charset="0"/>
                    <a:cs typeface="Times New Roman" panose="02020603050405020304" pitchFamily="18" charset="0"/>
                  </a:rPr>
                  <a:t>Из подобных треугольников получаем (1): </a:t>
                </a:r>
              </a:p>
              <a:p>
                <a:pPr algn="just"/>
                <a14:m>
                  <m:oMath xmlns:m="http://schemas.openxmlformats.org/officeDocument/2006/math">
                    <m:f>
                      <m:fPr>
                        <m:ctrlPr>
                          <a:rPr lang="ru-RU" sz="1800" i="1">
                            <a:latin typeface="Cambria Math" panose="02040503050406030204" pitchFamily="18" charset="0"/>
                          </a:rPr>
                        </m:ctrlPr>
                      </m:fPr>
                      <m:num>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𝑝</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𝑠</m:t>
                            </m:r>
                          </m:sub>
                        </m:sSub>
                      </m:num>
                      <m:den>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𝑝</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𝑠</m:t>
                            </m:r>
                          </m:sub>
                        </m:sSub>
                      </m:den>
                    </m:f>
                    <m:r>
                      <a:rPr lang="ru-RU" sz="1800" i="1">
                        <a:latin typeface="Cambria Math" panose="02040503050406030204" pitchFamily="18" charset="0"/>
                      </a:rPr>
                      <m:t>=</m:t>
                    </m:r>
                    <m:f>
                      <m:fPr>
                        <m:ctrlPr>
                          <a:rPr lang="ru-RU" sz="1800" i="1">
                            <a:latin typeface="Cambria Math" panose="02040503050406030204" pitchFamily="18" charset="0"/>
                          </a:rPr>
                        </m:ctrlPr>
                      </m:fPr>
                      <m:num>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𝑙</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𝑝</m:t>
                            </m:r>
                          </m:sub>
                        </m:sSub>
                      </m:num>
                      <m:den>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𝑙</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𝑝</m:t>
                            </m:r>
                          </m:sub>
                        </m:sSub>
                      </m:den>
                    </m:f>
                    <m:r>
                      <a:rPr lang="ru-RU" sz="1800" i="1">
                        <a:latin typeface="Cambria Math" panose="02040503050406030204" pitchFamily="18" charset="0"/>
                      </a:rPr>
                      <m:t>,</m:t>
                    </m:r>
                  </m:oMath>
                </a14:m>
                <a:endParaRPr lang="ru-RU" sz="1800" dirty="0">
                  <a:latin typeface="Times New Roman" panose="02020603050405020304" pitchFamily="18" charset="0"/>
                  <a:cs typeface="Times New Roman" panose="02020603050405020304" pitchFamily="18" charset="0"/>
                </a:endParaRPr>
              </a:p>
              <a:p>
                <a:pPr algn="just"/>
                <a:r>
                  <a:rPr lang="ru-RU" sz="1800" dirty="0">
                    <a:latin typeface="Times New Roman" panose="02020603050405020304" pitchFamily="18" charset="0"/>
                    <a:cs typeface="Times New Roman" panose="02020603050405020304" pitchFamily="18" charset="0"/>
                  </a:rPr>
                  <a:t>решая это уравнение относительно </a:t>
                </a:r>
                <a14:m>
                  <m:oMath xmlns:m="http://schemas.openxmlformats.org/officeDocument/2006/math">
                    <m:sSub>
                      <m:sSubPr>
                        <m:ctrlPr>
                          <a:rPr lang="ru-RU" sz="1800" i="1">
                            <a:latin typeface="Cambria Math" panose="02040503050406030204" pitchFamily="18" charset="0"/>
                          </a:rPr>
                        </m:ctrlPr>
                      </m:sSubPr>
                      <m:e>
                        <m:r>
                          <a:rPr lang="en-US" sz="1800" i="1">
                            <a:latin typeface="Cambria Math" panose="02040503050406030204" pitchFamily="18" charset="0"/>
                          </a:rPr>
                          <m:t>𝑥</m:t>
                        </m:r>
                      </m:e>
                      <m:sub>
                        <m:r>
                          <a:rPr lang="en-US" sz="1800" i="1">
                            <a:latin typeface="Cambria Math" panose="02040503050406030204" pitchFamily="18" charset="0"/>
                          </a:rPr>
                          <m:t>𝑠</m:t>
                        </m:r>
                      </m:sub>
                    </m:sSub>
                  </m:oMath>
                </a14:m>
                <a:r>
                  <a:rPr lang="ru-RU" sz="1800" dirty="0">
                    <a:latin typeface="Times New Roman" panose="02020603050405020304" pitchFamily="18" charset="0"/>
                    <a:cs typeface="Times New Roman" panose="02020603050405020304" pitchFamily="18" charset="0"/>
                  </a:rPr>
                  <a:t>, получаем (2):</a:t>
                </a:r>
              </a:p>
              <a:p>
                <a:pPr algn="just"/>
                <a14:m>
                  <m:oMath xmlns:m="http://schemas.openxmlformats.org/officeDocument/2006/math">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𝑠</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𝑝</m:t>
                        </m:r>
                      </m:sub>
                    </m:sSub>
                    <m:r>
                      <a:rPr lang="ru-RU" sz="1800" i="1">
                        <a:latin typeface="Cambria Math" panose="02040503050406030204" pitchFamily="18" charset="0"/>
                      </a:rPr>
                      <m:t>−</m:t>
                    </m:r>
                    <m:d>
                      <m:dPr>
                        <m:ctrlPr>
                          <a:rPr lang="ru-RU" sz="1800" i="1">
                            <a:latin typeface="Cambria Math" panose="02040503050406030204" pitchFamily="18" charset="0"/>
                          </a:rPr>
                        </m:ctrlPr>
                      </m:dPr>
                      <m:e>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𝑝</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𝑠</m:t>
                            </m:r>
                          </m:sub>
                        </m:sSub>
                      </m:e>
                    </m:d>
                    <m:d>
                      <m:dPr>
                        <m:ctrlPr>
                          <a:rPr lang="ru-RU" sz="1800" i="1">
                            <a:latin typeface="Cambria Math" panose="02040503050406030204" pitchFamily="18" charset="0"/>
                          </a:rPr>
                        </m:ctrlPr>
                      </m:dPr>
                      <m:e>
                        <m:f>
                          <m:fPr>
                            <m:ctrlPr>
                              <a:rPr lang="ru-RU" sz="1800" i="1">
                                <a:latin typeface="Cambria Math" panose="02040503050406030204" pitchFamily="18" charset="0"/>
                              </a:rPr>
                            </m:ctrlPr>
                          </m:fPr>
                          <m:num>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𝑙</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𝑥</m:t>
                                </m:r>
                              </m:e>
                              <m:sub>
                                <m:r>
                                  <a:rPr lang="ru-RU" sz="1800" i="1">
                                    <a:latin typeface="Cambria Math" panose="02040503050406030204" pitchFamily="18" charset="0"/>
                                  </a:rPr>
                                  <m:t>𝑝</m:t>
                                </m:r>
                              </m:sub>
                            </m:sSub>
                          </m:num>
                          <m:den>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𝑙</m:t>
                                </m:r>
                              </m:sub>
                            </m:sSub>
                            <m:r>
                              <a:rPr lang="ru-RU" sz="1800" i="1">
                                <a:latin typeface="Cambria Math" panose="02040503050406030204" pitchFamily="18" charset="0"/>
                              </a:rPr>
                              <m:t>−</m:t>
                            </m:r>
                            <m:sSub>
                              <m:sSubPr>
                                <m:ctrlPr>
                                  <a:rPr lang="ru-RU" sz="1800" i="1">
                                    <a:latin typeface="Cambria Math" panose="02040503050406030204" pitchFamily="18" charset="0"/>
                                  </a:rPr>
                                </m:ctrlPr>
                              </m:sSubPr>
                              <m:e>
                                <m:r>
                                  <a:rPr lang="ru-RU" sz="1800" i="1">
                                    <a:latin typeface="Cambria Math" panose="02040503050406030204" pitchFamily="18" charset="0"/>
                                  </a:rPr>
                                  <m:t>𝑧</m:t>
                                </m:r>
                              </m:e>
                              <m:sub>
                                <m:r>
                                  <a:rPr lang="ru-RU" sz="1800" i="1">
                                    <a:latin typeface="Cambria Math" panose="02040503050406030204" pitchFamily="18" charset="0"/>
                                  </a:rPr>
                                  <m:t>𝑠</m:t>
                                </m:r>
                              </m:sub>
                            </m:sSub>
                          </m:den>
                        </m:f>
                      </m:e>
                    </m:d>
                    <m:r>
                      <a:rPr lang="ru-RU" sz="1800" i="1">
                        <a:latin typeface="Cambria Math" panose="02040503050406030204" pitchFamily="18" charset="0"/>
                      </a:rPr>
                      <m:t>.</m:t>
                    </m:r>
                  </m:oMath>
                </a14:m>
                <a:endParaRPr lang="ru-RU" sz="1800" dirty="0">
                  <a:latin typeface="Times New Roman" panose="02020603050405020304" pitchFamily="18" charset="0"/>
                  <a:cs typeface="Times New Roman" panose="02020603050405020304" pitchFamily="18" charset="0"/>
                </a:endParaRPr>
              </a:p>
              <a:p>
                <a:pPr marL="0" indent="0">
                  <a:buNone/>
                </a:pPr>
                <a:endParaRPr lang="ru-RU" dirty="0"/>
              </a:p>
            </p:txBody>
          </p:sp>
        </mc:Choice>
        <mc:Fallback>
          <p:sp>
            <p:nvSpPr>
              <p:cNvPr id="3" name="Объект 2"/>
              <p:cNvSpPr>
                <a:spLocks noGrp="1" noRot="1" noChangeAspect="1" noMove="1" noResize="1" noEditPoints="1" noAdjustHandles="1" noChangeArrowheads="1" noChangeShapeType="1" noTextEdit="1"/>
              </p:cNvSpPr>
              <p:nvPr>
                <p:ph idx="1"/>
              </p:nvPr>
            </p:nvSpPr>
            <p:spPr>
              <a:xfrm>
                <a:off x="1097280" y="1845734"/>
                <a:ext cx="5834743" cy="4023360"/>
              </a:xfrm>
              <a:blipFill rotWithShape="0">
                <a:blip r:embed="rId2"/>
                <a:stretch>
                  <a:fillRect l="-836" t="-1515" r="-2403"/>
                </a:stretch>
              </a:blipFill>
            </p:spPr>
            <p:txBody>
              <a:bodyPr/>
              <a:lstStyle/>
              <a:p>
                <a:r>
                  <a:rPr lang="ru-RU">
                    <a:noFill/>
                  </a:rPr>
                  <a:t> </a:t>
                </a:r>
              </a:p>
            </p:txBody>
          </p:sp>
        </mc:Fallback>
      </mc:AlternateContent>
      <p:pic>
        <p:nvPicPr>
          <p:cNvPr id="4" name="Объект 5" descr="https://www.ixbt.com/video/theor/shadows/img3.gif"/>
          <p:cNvPicPr>
            <a:picLocks/>
          </p:cNvPicPr>
          <p:nvPr/>
        </p:nvPicPr>
        <p:blipFill rotWithShape="1">
          <a:blip r:embed="rId3">
            <a:extLst>
              <a:ext uri="{28A0092B-C50C-407E-A947-70E740481C1C}">
                <a14:useLocalDpi xmlns:a14="http://schemas.microsoft.com/office/drawing/2010/main" val="0"/>
              </a:ext>
            </a:extLst>
          </a:blip>
          <a:srcRect b="4165"/>
          <a:stretch/>
        </p:blipFill>
        <p:spPr bwMode="auto">
          <a:xfrm>
            <a:off x="6534149" y="1845734"/>
            <a:ext cx="4543153" cy="3778214"/>
          </a:xfrm>
          <a:prstGeom prst="rect">
            <a:avLst/>
          </a:prstGeom>
          <a:noFill/>
          <a:ln>
            <a:noFill/>
          </a:ln>
          <a:extLst>
            <a:ext uri="{53640926-AAD7-44D8-BBD7-CCE9431645EC}">
              <a14:shadowObscured xmlns:a14="http://schemas.microsoft.com/office/drawing/2010/main"/>
            </a:ext>
          </a:extLst>
        </p:spPr>
      </p:pic>
      <p:sp>
        <p:nvSpPr>
          <p:cNvPr id="5" name="Номер слайда 4"/>
          <p:cNvSpPr>
            <a:spLocks noGrp="1"/>
          </p:cNvSpPr>
          <p:nvPr>
            <p:ph type="sldNum" sz="quarter" idx="12"/>
          </p:nvPr>
        </p:nvSpPr>
        <p:spPr/>
        <p:txBody>
          <a:bodyPr/>
          <a:lstStyle/>
          <a:p>
            <a:fld id="{13CDD643-0A32-4A04-A6C6-056CD1B8DAAF}" type="slidenum">
              <a:rPr lang="ru-RU" smtClean="0"/>
              <a:t>18</a:t>
            </a:fld>
            <a:endParaRPr lang="ru-RU"/>
          </a:p>
        </p:txBody>
      </p:sp>
    </p:spTree>
    <p:extLst>
      <p:ext uri="{BB962C8B-B14F-4D97-AF65-F5344CB8AC3E}">
        <p14:creationId xmlns:p14="http://schemas.microsoft.com/office/powerpoint/2010/main" val="2251130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Объект 5" descr="https://www.ixbt.com/video/theor/shadows/img3.gif"/>
          <p:cNvPicPr>
            <a:picLocks noGrp="1"/>
          </p:cNvPicPr>
          <p:nvPr>
            <p:ph sz="half" idx="4294967295"/>
          </p:nvPr>
        </p:nvPicPr>
        <p:blipFill rotWithShape="1">
          <a:blip r:embed="rId2">
            <a:extLst>
              <a:ext uri="{28A0092B-C50C-407E-A947-70E740481C1C}">
                <a14:useLocalDpi xmlns:a14="http://schemas.microsoft.com/office/drawing/2010/main" val="0"/>
              </a:ext>
            </a:extLst>
          </a:blip>
          <a:srcRect b="4165"/>
          <a:stretch/>
        </p:blipFill>
        <p:spPr bwMode="auto">
          <a:xfrm>
            <a:off x="7055803" y="1946503"/>
            <a:ext cx="4465637" cy="3648075"/>
          </a:xfrm>
          <a:prstGeom prst="rect">
            <a:avLst/>
          </a:prstGeom>
          <a:noFill/>
          <a:ln>
            <a:noFill/>
          </a:ln>
          <a:extLst>
            <a:ext uri="{53640926-AAD7-44D8-BBD7-CCE9431645EC}">
              <a14:shadowObscured xmlns:a14="http://schemas.microsoft.com/office/drawing/2010/main"/>
            </a:ext>
          </a:extLst>
        </p:spPr>
      </p:pic>
      <mc:AlternateContent xmlns:mc="http://schemas.openxmlformats.org/markup-compatibility/2006" xmlns:a14="http://schemas.microsoft.com/office/drawing/2010/main">
        <mc:Choice Requires="a14">
          <p:sp>
            <p:nvSpPr>
              <p:cNvPr id="9" name="TextBox 8"/>
              <p:cNvSpPr txBox="1"/>
              <p:nvPr/>
            </p:nvSpPr>
            <p:spPr>
              <a:xfrm>
                <a:off x="313508" y="209006"/>
                <a:ext cx="6296297" cy="6344429"/>
              </a:xfrm>
              <a:prstGeom prst="rect">
                <a:avLst/>
              </a:prstGeom>
              <a:noFill/>
            </p:spPr>
            <p:txBody>
              <a:bodyPr wrap="square" rtlCol="0">
                <a:spAutoFit/>
              </a:bodyPr>
              <a:lstStyle/>
              <a:p>
                <a:pPr algn="just"/>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Если принять, что </a:t>
                </a:r>
                <a14:m>
                  <m:oMath xmlns:m="http://schemas.openxmlformats.org/officeDocument/2006/math">
                    <m:r>
                      <a:rPr lang="ru-RU" i="1">
                        <a:solidFill>
                          <a:schemeClr val="tx1">
                            <a:lumMod val="75000"/>
                            <a:lumOff val="25000"/>
                          </a:schemeClr>
                        </a:solidFill>
                        <a:latin typeface="Cambria Math" panose="02040503050406030204" pitchFamily="18" charset="0"/>
                      </a:rPr>
                      <m:t>𝐿</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это вектор из точки </a:t>
                </a:r>
                <a14:m>
                  <m:oMath xmlns:m="http://schemas.openxmlformats.org/officeDocument/2006/math">
                    <m:r>
                      <a:rPr lang="ru-RU" i="1">
                        <a:solidFill>
                          <a:schemeClr val="tx1">
                            <a:lumMod val="75000"/>
                            <a:lumOff val="25000"/>
                          </a:schemeClr>
                        </a:solidFill>
                        <a:latin typeface="Cambria Math" panose="02040503050406030204" pitchFamily="18" charset="0"/>
                      </a:rPr>
                      <m:t>𝑃</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к источнику света, то точку </a:t>
                </a:r>
                <a14:m>
                  <m:oMath xmlns:m="http://schemas.openxmlformats.org/officeDocument/2006/math">
                    <m:r>
                      <a:rPr lang="ru-RU" i="1">
                        <a:solidFill>
                          <a:schemeClr val="tx1">
                            <a:lumMod val="75000"/>
                            <a:lumOff val="25000"/>
                          </a:schemeClr>
                        </a:solidFill>
                        <a:latin typeface="Cambria Math" panose="02040503050406030204" pitchFamily="18" charset="0"/>
                      </a:rPr>
                      <m:t>𝑆</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можно выразить так </a:t>
                </a:r>
                <a14:m>
                  <m:oMath xmlns:m="http://schemas.openxmlformats.org/officeDocument/2006/math">
                    <m:r>
                      <a:rPr lang="ru-RU" i="1">
                        <a:solidFill>
                          <a:schemeClr val="tx1">
                            <a:lumMod val="75000"/>
                            <a:lumOff val="25000"/>
                          </a:schemeClr>
                        </a:solidFill>
                        <a:latin typeface="Cambria Math" panose="02040503050406030204" pitchFamily="18" charset="0"/>
                      </a:rPr>
                      <m:t>𝑆</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𝑃</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𝛼</m:t>
                    </m:r>
                    <m:r>
                      <a:rPr lang="ru-RU" i="1">
                        <a:solidFill>
                          <a:schemeClr val="tx1">
                            <a:lumMod val="75000"/>
                            <a:lumOff val="25000"/>
                          </a:schemeClr>
                        </a:solidFill>
                        <a:latin typeface="Cambria Math" panose="02040503050406030204" pitchFamily="18" charset="0"/>
                      </a:rPr>
                      <m:t>𝐿</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(3)</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т.к. мы производим проекцию на плоскость z=0, то уравнение (3) можно переписать в следующем виде:</a:t>
                </a:r>
              </a:p>
              <a:p>
                <a:pPr algn="just"/>
                <a14:m>
                  <m:oMath xmlns:m="http://schemas.openxmlformats.org/officeDocument/2006/math">
                    <m:r>
                      <a:rPr lang="ru-RU" i="1">
                        <a:solidFill>
                          <a:schemeClr val="tx1">
                            <a:lumMod val="75000"/>
                            <a:lumOff val="25000"/>
                          </a:schemeClr>
                        </a:solidFill>
                        <a:latin typeface="Cambria Math" panose="02040503050406030204" pitchFamily="18" charset="0"/>
                      </a:rPr>
                      <m:t>0=</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𝛼</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oMath>
                </a14:m>
                <a:r>
                  <a:rPr lang="ru-RU" i="1" dirty="0">
                    <a:solidFill>
                      <a:schemeClr val="tx1">
                        <a:lumMod val="75000"/>
                        <a:lumOff val="25000"/>
                      </a:schemeClr>
                    </a:solidFill>
                    <a:latin typeface="Times New Roman" panose="02020603050405020304" pitchFamily="18" charset="0"/>
                    <a:cs typeface="Times New Roman" panose="02020603050405020304" pitchFamily="18" charset="0"/>
                  </a:rPr>
                  <a:t>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(4)</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или (5)</a:t>
                </a:r>
                <a:r>
                  <a:rPr lang="en-US" dirty="0">
                    <a:solidFill>
                      <a:schemeClr val="tx1">
                        <a:lumMod val="75000"/>
                        <a:lumOff val="25000"/>
                      </a:schemeClr>
                    </a:solidFill>
                    <a:latin typeface="Times New Roman" panose="02020603050405020304" pitchFamily="18" charset="0"/>
                    <a:cs typeface="Times New Roman" panose="02020603050405020304" pitchFamily="18" charset="0"/>
                  </a:rPr>
                  <a:t>:</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i="1">
                          <a:solidFill>
                            <a:schemeClr val="tx1">
                              <a:lumMod val="75000"/>
                              <a:lumOff val="25000"/>
                            </a:schemeClr>
                          </a:solidFill>
                          <a:latin typeface="Cambria Math" panose="02040503050406030204" pitchFamily="18" charset="0"/>
                        </a:rPr>
                        <m:t>𝛼</m:t>
                      </m:r>
                      <m:r>
                        <a:rPr lang="en-US"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𝑝</m:t>
                              </m:r>
                            </m:sub>
                          </m:sSub>
                        </m:num>
                        <m:den>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𝑙</m:t>
                              </m:r>
                            </m:sub>
                          </m:sSub>
                        </m:den>
                      </m:f>
                      <m:r>
                        <a:rPr lang="en-US" i="1">
                          <a:solidFill>
                            <a:schemeClr val="tx1">
                              <a:lumMod val="75000"/>
                              <a:lumOff val="25000"/>
                            </a:schemeClr>
                          </a:solidFill>
                          <a:latin typeface="Cambria Math" panose="02040503050406030204" pitchFamily="18" charset="0"/>
                        </a:rPr>
                        <m:t>.</m:t>
                      </m:r>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Решая (3) относительно </a:t>
                </a:r>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𝑠</m:t>
                        </m:r>
                      </m:sub>
                    </m:sSub>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и </a:t>
                </a:r>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𝑦</m:t>
                        </m:r>
                      </m:e>
                      <m:sub>
                        <m:r>
                          <a:rPr lang="en-US" i="1">
                            <a:solidFill>
                              <a:schemeClr val="tx1">
                                <a:lumMod val="75000"/>
                                <a:lumOff val="25000"/>
                              </a:schemeClr>
                            </a:solidFill>
                            <a:latin typeface="Cambria Math" panose="02040503050406030204" pitchFamily="18" charset="0"/>
                          </a:rPr>
                          <m:t>𝑠</m:t>
                        </m:r>
                      </m:sub>
                    </m:sSub>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получаем (6):</a:t>
                </a:r>
              </a:p>
              <a:p>
                <a:pPr algn="just"/>
                <a14:m>
                  <m:oMathPara xmlns:m="http://schemas.openxmlformats.org/officeDocument/2006/math">
                    <m:oMathParaPr>
                      <m:jc m:val="centerGroup"/>
                    </m:oMathParaPr>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num>
                        <m:den>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den>
                      </m:f>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𝑙</m:t>
                          </m:r>
                        </m:sub>
                      </m:sSub>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num>
                        <m:den>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den>
                      </m:f>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𝑙</m:t>
                          </m:r>
                        </m:sub>
                      </m:sSub>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или в матричной форме</a:t>
                </a:r>
              </a:p>
              <a:p>
                <a:pPr algn="just"/>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𝑀</m:t>
                        </m:r>
                      </m:e>
                      <m:sub>
                        <m:r>
                          <a:rPr lang="en-US"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m>
                      <m:mPr>
                        <m:mcs>
                          <m:mc>
                            <m:mcPr>
                              <m:count m:val="4"/>
                              <m:mcJc m:val="center"/>
                            </m:mcPr>
                          </m:mc>
                        </m:mcs>
                        <m:ctrlPr>
                          <a:rPr lang="ru-RU" i="1">
                            <a:solidFill>
                              <a:schemeClr val="tx1">
                                <a:lumMod val="75000"/>
                                <a:lumOff val="25000"/>
                              </a:schemeClr>
                            </a:solidFill>
                            <a:latin typeface="Cambria Math" panose="02040503050406030204" pitchFamily="18" charset="0"/>
                          </a:rPr>
                        </m:ctrlPr>
                      </m:mPr>
                      <m:mr>
                        <m:e>
                          <m:r>
                            <a:rPr lang="ru-RU" i="1">
                              <a:solidFill>
                                <a:schemeClr val="tx1">
                                  <a:lumMod val="75000"/>
                                  <a:lumOff val="25000"/>
                                </a:schemeClr>
                              </a:solidFill>
                              <a:latin typeface="Cambria Math" panose="02040503050406030204" pitchFamily="18" charset="0"/>
                            </a:rPr>
                            <m:t>1</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𝑥</m:t>
                              </m:r>
                            </m:e>
                            <m:sub>
                              <m:r>
                                <a:rPr lang="en-US" i="1">
                                  <a:solidFill>
                                    <a:schemeClr val="tx1">
                                      <a:lumMod val="75000"/>
                                      <a:lumOff val="25000"/>
                                    </a:schemeClr>
                                  </a:solidFill>
                                  <a:latin typeface="Cambria Math" panose="02040503050406030204" pitchFamily="18" charset="0"/>
                                </a:rPr>
                                <m:t>𝑙</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1</m:t>
                          </m:r>
                        </m:e>
                        <m:e>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𝑦</m:t>
                              </m:r>
                            </m:e>
                            <m:sub>
                              <m:r>
                                <a:rPr lang="en-US" i="1">
                                  <a:solidFill>
                                    <a:schemeClr val="tx1">
                                      <a:lumMod val="75000"/>
                                      <a:lumOff val="25000"/>
                                    </a:schemeClr>
                                  </a:solidFill>
                                  <a:latin typeface="Cambria Math" panose="02040503050406030204" pitchFamily="18" charset="0"/>
                                </a:rPr>
                                <m:t>𝑙</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1</m:t>
                          </m:r>
                        </m:e>
                      </m:mr>
                    </m:m>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(7)</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Теперь имея координаты точки </a:t>
                </a:r>
                <a14:m>
                  <m:oMath xmlns:m="http://schemas.openxmlformats.org/officeDocument/2006/math">
                    <m:r>
                      <a:rPr lang="ru-RU" i="1">
                        <a:solidFill>
                          <a:schemeClr val="tx1">
                            <a:lumMod val="75000"/>
                            <a:lumOff val="25000"/>
                          </a:schemeClr>
                        </a:solidFill>
                        <a:latin typeface="Cambria Math" panose="02040503050406030204" pitchFamily="18" charset="0"/>
                      </a:rPr>
                      <m:t>𝑃</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в мировом координатном пространстве, можно получить её проекцию на плоскость </a:t>
                </a:r>
                <a14:m>
                  <m:oMath xmlns:m="http://schemas.openxmlformats.org/officeDocument/2006/math">
                    <m:r>
                      <a:rPr lang="ru-RU" i="1">
                        <a:solidFill>
                          <a:schemeClr val="tx1">
                            <a:lumMod val="75000"/>
                            <a:lumOff val="25000"/>
                          </a:schemeClr>
                        </a:solidFill>
                        <a:latin typeface="Cambria Math" panose="02040503050406030204" pitchFamily="18" charset="0"/>
                      </a:rPr>
                      <m:t>𝑧</m:t>
                    </m:r>
                    <m:r>
                      <a:rPr lang="ru-RU" i="1">
                        <a:solidFill>
                          <a:schemeClr val="tx1">
                            <a:lumMod val="75000"/>
                            <a:lumOff val="25000"/>
                          </a:schemeClr>
                        </a:solidFill>
                        <a:latin typeface="Cambria Math" panose="02040503050406030204" pitchFamily="18" charset="0"/>
                      </a:rPr>
                      <m:t>=0</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просто путём умножения на матрицу </a:t>
                </a:r>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𝑀</m:t>
                        </m:r>
                      </m:e>
                      <m:sub>
                        <m:r>
                          <a:rPr lang="ru-RU" i="1">
                            <a:solidFill>
                              <a:schemeClr val="tx1">
                                <a:lumMod val="75000"/>
                                <a:lumOff val="25000"/>
                              </a:schemeClr>
                            </a:solidFill>
                            <a:latin typeface="Cambria Math" panose="02040503050406030204" pitchFamily="18" charset="0"/>
                          </a:rPr>
                          <m:t>𝑠</m:t>
                        </m:r>
                      </m:sub>
                    </m:sSub>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a:t>
                </a:r>
              </a:p>
              <a:p>
                <a:pPr algn="just"/>
                <a14:m>
                  <m:oMath xmlns:m="http://schemas.openxmlformats.org/officeDocument/2006/math">
                    <m:r>
                      <a:rPr lang="ru-RU" i="1">
                        <a:solidFill>
                          <a:schemeClr val="tx1">
                            <a:lumMod val="75000"/>
                            <a:lumOff val="25000"/>
                          </a:schemeClr>
                        </a:solidFill>
                        <a:latin typeface="Cambria Math" panose="02040503050406030204" pitchFamily="18" charset="0"/>
                      </a:rPr>
                      <m:t>𝑆</m:t>
                    </m:r>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𝑀</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𝑃</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(8)</a:t>
                </a:r>
              </a:p>
              <a:p>
                <a:endParaRPr lang="ru-RU" dirty="0"/>
              </a:p>
            </p:txBody>
          </p:sp>
        </mc:Choice>
        <mc:Fallback xmlns="">
          <p:sp>
            <p:nvSpPr>
              <p:cNvPr id="9" name="TextBox 8"/>
              <p:cNvSpPr txBox="1">
                <a:spLocks noRot="1" noChangeAspect="1" noMove="1" noResize="1" noEditPoints="1" noAdjustHandles="1" noChangeArrowheads="1" noChangeShapeType="1" noTextEdit="1"/>
              </p:cNvSpPr>
              <p:nvPr/>
            </p:nvSpPr>
            <p:spPr>
              <a:xfrm>
                <a:off x="313508" y="209006"/>
                <a:ext cx="6296297" cy="6344429"/>
              </a:xfrm>
              <a:prstGeom prst="rect">
                <a:avLst/>
              </a:prstGeom>
              <a:blipFill rotWithShape="0">
                <a:blip r:embed="rId3"/>
                <a:stretch>
                  <a:fillRect l="-774" t="-480" r="-871"/>
                </a:stretch>
              </a:blipFill>
            </p:spPr>
            <p:txBody>
              <a:bodyPr/>
              <a:lstStyle/>
              <a:p>
                <a:r>
                  <a:rPr lang="ru-RU">
                    <a:noFill/>
                  </a:rPr>
                  <a:t> </a:t>
                </a:r>
              </a:p>
            </p:txBody>
          </p:sp>
        </mc:Fallback>
      </mc:AlternateContent>
      <p:sp>
        <p:nvSpPr>
          <p:cNvPr id="2" name="Номер слайда 1"/>
          <p:cNvSpPr>
            <a:spLocks noGrp="1"/>
          </p:cNvSpPr>
          <p:nvPr>
            <p:ph type="sldNum" sz="quarter" idx="12"/>
          </p:nvPr>
        </p:nvSpPr>
        <p:spPr/>
        <p:txBody>
          <a:bodyPr/>
          <a:lstStyle/>
          <a:p>
            <a:fld id="{13CDD643-0A32-4A04-A6C6-056CD1B8DAAF}" type="slidenum">
              <a:rPr lang="ru-RU" smtClean="0"/>
              <a:t>19</a:t>
            </a:fld>
            <a:endParaRPr lang="ru-RU"/>
          </a:p>
        </p:txBody>
      </p:sp>
    </p:spTree>
    <p:extLst>
      <p:ext uri="{BB962C8B-B14F-4D97-AF65-F5344CB8AC3E}">
        <p14:creationId xmlns:p14="http://schemas.microsoft.com/office/powerpoint/2010/main" val="26824561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Что такое тень?</a:t>
            </a:r>
            <a:endParaRPr lang="ru-RU" b="1" dirty="0"/>
          </a:p>
        </p:txBody>
      </p:sp>
      <p:sp>
        <p:nvSpPr>
          <p:cNvPr id="4" name="Объект 3"/>
          <p:cNvSpPr>
            <a:spLocks noGrp="1"/>
          </p:cNvSpPr>
          <p:nvPr>
            <p:ph sz="half" idx="1"/>
          </p:nvPr>
        </p:nvSpPr>
        <p:spPr>
          <a:xfrm>
            <a:off x="939017" y="1845083"/>
            <a:ext cx="4937760" cy="4023360"/>
          </a:xfrm>
        </p:spPr>
        <p:txBody>
          <a:bodyPr>
            <a:normAutofit/>
          </a:bodyPr>
          <a:lstStyle/>
          <a:p>
            <a:pPr algn="just"/>
            <a:r>
              <a:rPr lang="ru-RU" sz="1800" i="1" dirty="0">
                <a:latin typeface="Times New Roman" panose="02020603050405020304" pitchFamily="18" charset="0"/>
                <a:cs typeface="Times New Roman" panose="02020603050405020304" pitchFamily="18" charset="0"/>
              </a:rPr>
              <a:t>Тень</a:t>
            </a:r>
            <a:r>
              <a:rPr lang="ru-RU" sz="1800" dirty="0">
                <a:latin typeface="Times New Roman" panose="02020603050405020304" pitchFamily="18" charset="0"/>
                <a:cs typeface="Times New Roman" panose="02020603050405020304" pitchFamily="18" charset="0"/>
              </a:rPr>
              <a:t> – </a:t>
            </a:r>
            <a:r>
              <a:rPr lang="ru-RU" sz="1800" dirty="0" smtClean="0">
                <a:latin typeface="Times New Roman" panose="02020603050405020304" pitchFamily="18" charset="0"/>
                <a:cs typeface="Times New Roman" panose="02020603050405020304" pitchFamily="18" charset="0"/>
              </a:rPr>
              <a:t>это, в первую очередь, пространственное </a:t>
            </a:r>
            <a:r>
              <a:rPr lang="ru-RU" sz="1800" dirty="0">
                <a:latin typeface="Times New Roman" panose="02020603050405020304" pitchFamily="18" charset="0"/>
                <a:cs typeface="Times New Roman" panose="02020603050405020304" pitchFamily="18" charset="0"/>
              </a:rPr>
              <a:t>оптическое </a:t>
            </a:r>
            <a:r>
              <a:rPr lang="ru-RU" sz="1800" dirty="0" smtClean="0">
                <a:latin typeface="Times New Roman" panose="02020603050405020304" pitchFamily="18" charset="0"/>
                <a:cs typeface="Times New Roman" panose="02020603050405020304" pitchFamily="18" charset="0"/>
              </a:rPr>
              <a:t>явление. Она выражается </a:t>
            </a:r>
            <a:r>
              <a:rPr lang="ru-RU" sz="1800" dirty="0">
                <a:latin typeface="Times New Roman" panose="02020603050405020304" pitchFamily="18" charset="0"/>
                <a:cs typeface="Times New Roman" panose="02020603050405020304" pitchFamily="18" charset="0"/>
              </a:rPr>
              <a:t>зрительно уловимым силуэтом, возникающим на произвольной поверхности благодаря присутствию </a:t>
            </a:r>
            <a:r>
              <a:rPr lang="ru-RU" sz="1800" dirty="0" smtClean="0">
                <a:latin typeface="Times New Roman" panose="02020603050405020304" pitchFamily="18" charset="0"/>
                <a:cs typeface="Times New Roman" panose="02020603050405020304" pitchFamily="18" charset="0"/>
              </a:rPr>
              <a:t>объекта между </a:t>
            </a:r>
            <a:r>
              <a:rPr lang="ru-RU" sz="1800" dirty="0">
                <a:latin typeface="Times New Roman" panose="02020603050405020304" pitchFamily="18" charset="0"/>
                <a:cs typeface="Times New Roman" panose="02020603050405020304" pitchFamily="18" charset="0"/>
              </a:rPr>
              <a:t>ней и источником света. Контурами своими тень в той или иной степени, и с учётом ряда условий, повторяет контуры этой преграды света.</a:t>
            </a:r>
            <a:endParaRPr lang="ru-RU" sz="1800" dirty="0" smtClean="0">
              <a:latin typeface="Times New Roman" panose="02020603050405020304" pitchFamily="18" charset="0"/>
              <a:cs typeface="Times New Roman" panose="02020603050405020304" pitchFamily="18" charset="0"/>
            </a:endParaRPr>
          </a:p>
        </p:txBody>
      </p:sp>
      <p:pic>
        <p:nvPicPr>
          <p:cNvPr id="6" name="Объект 5" descr="https://upload.wikimedia.org/wikipedia/commons/thumb/3/33/Looking_down_from_The_Eiffel_Tower%2C_Paris_8_April_2007.jpg/1280px-Looking_down_from_The_Eiffel_Tower%2C_Paris_8_April_2007.jpg"/>
          <p:cNvPicPr>
            <a:picLocks noGrp="1"/>
          </p:cNvPicPr>
          <p:nvPr>
            <p:ph sz="half" idx="2"/>
          </p:nvPr>
        </p:nvPicPr>
        <p:blipFill>
          <a:blip r:embed="rId2" cstate="print">
            <a:extLst>
              <a:ext uri="{28A0092B-C50C-407E-A947-70E740481C1C}">
                <a14:useLocalDpi xmlns:a14="http://schemas.microsoft.com/office/drawing/2010/main" val="0"/>
              </a:ext>
            </a:extLst>
          </a:blip>
          <a:srcRect/>
          <a:stretch>
            <a:fillRect/>
          </a:stretch>
        </p:blipFill>
        <p:spPr bwMode="auto">
          <a:xfrm>
            <a:off x="6126481" y="1845734"/>
            <a:ext cx="5029200" cy="3511270"/>
          </a:xfrm>
          <a:prstGeom prst="rect">
            <a:avLst/>
          </a:prstGeom>
          <a:noFill/>
          <a:ln>
            <a:noFill/>
          </a:ln>
        </p:spPr>
      </p:pic>
      <p:sp>
        <p:nvSpPr>
          <p:cNvPr id="3" name="Номер слайда 2"/>
          <p:cNvSpPr>
            <a:spLocks noGrp="1"/>
          </p:cNvSpPr>
          <p:nvPr>
            <p:ph type="sldNum" sz="quarter" idx="12"/>
          </p:nvPr>
        </p:nvSpPr>
        <p:spPr/>
        <p:txBody>
          <a:bodyPr/>
          <a:lstStyle/>
          <a:p>
            <a:fld id="{13CDD643-0A32-4A04-A6C6-056CD1B8DAAF}" type="slidenum">
              <a:rPr lang="ru-RU" smtClean="0"/>
              <a:t>2</a:t>
            </a:fld>
            <a:endParaRPr lang="ru-RU"/>
          </a:p>
        </p:txBody>
      </p:sp>
      <p:sp>
        <p:nvSpPr>
          <p:cNvPr id="7" name="TextBox 6"/>
          <p:cNvSpPr txBox="1"/>
          <p:nvPr/>
        </p:nvSpPr>
        <p:spPr>
          <a:xfrm>
            <a:off x="7401365" y="5357004"/>
            <a:ext cx="2479431" cy="369332"/>
          </a:xfrm>
          <a:prstGeom prst="rect">
            <a:avLst/>
          </a:prstGeom>
          <a:noFill/>
        </p:spPr>
        <p:txBody>
          <a:bodyPr wrap="square" rtlCol="0">
            <a:spAutoFit/>
          </a:bodyPr>
          <a:lstStyle/>
          <a:p>
            <a:pPr algn="ctr"/>
            <a:r>
              <a:rPr lang="ru-RU" dirty="0" smtClean="0">
                <a:solidFill>
                  <a:schemeClr val="bg1">
                    <a:lumMod val="50000"/>
                  </a:schemeClr>
                </a:solidFill>
              </a:rPr>
              <a:t>Тень</a:t>
            </a:r>
            <a:endParaRPr lang="ru-RU" dirty="0">
              <a:solidFill>
                <a:schemeClr val="bg1">
                  <a:lumMod val="50000"/>
                </a:schemeClr>
              </a:solidFill>
            </a:endParaRPr>
          </a:p>
        </p:txBody>
      </p:sp>
    </p:spTree>
    <p:extLst>
      <p:ext uri="{BB962C8B-B14F-4D97-AF65-F5344CB8AC3E}">
        <p14:creationId xmlns:p14="http://schemas.microsoft.com/office/powerpoint/2010/main" val="42273713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Локальный источник света</a:t>
            </a:r>
          </a:p>
        </p:txBody>
      </p:sp>
      <mc:AlternateContent xmlns:mc="http://schemas.openxmlformats.org/markup-compatibility/2006" xmlns:a14="http://schemas.microsoft.com/office/drawing/2010/main">
        <mc:Choice Requires="a14">
          <p:sp>
            <p:nvSpPr>
              <p:cNvPr id="3" name="Объект 2"/>
              <p:cNvSpPr>
                <a:spLocks noGrp="1"/>
              </p:cNvSpPr>
              <p:nvPr>
                <p:ph sz="half" idx="1"/>
              </p:nvPr>
            </p:nvSpPr>
            <p:spPr/>
            <p:txBody>
              <a:bodyPr>
                <a:normAutofit/>
              </a:bodyPr>
              <a:lstStyle/>
              <a:p>
                <a:pPr algn="just"/>
                <a:r>
                  <a:rPr lang="ru-RU" sz="1800" dirty="0">
                    <a:latin typeface="Times New Roman" panose="02020603050405020304" pitchFamily="18" charset="0"/>
                    <a:cs typeface="Times New Roman" panose="02020603050405020304" pitchFamily="18" charset="0"/>
                  </a:rPr>
                  <a:t>Уравнение (6) для бесконечно удалённого источника света может быть обобщено для случая, когда источник света находится на конечном расстоянии от объекта. В этом случае нам понадобятся дополнительные вычисления на каждую вершину, т.к. каждая вершина имеет, в общем случае, своё собственное направление на источник света. Тем не менее, в этом случае мы тоже можем перенести большую часть вычислений в матрицу </a:t>
                </a:r>
                <a14:m>
                  <m:oMath xmlns:m="http://schemas.openxmlformats.org/officeDocument/2006/math">
                    <m:sSub>
                      <m:sSubPr>
                        <m:ctrlPr>
                          <a:rPr lang="ru-RU" sz="1800" i="1">
                            <a:latin typeface="Cambria Math" panose="02040503050406030204" pitchFamily="18" charset="0"/>
                          </a:rPr>
                        </m:ctrlPr>
                      </m:sSubPr>
                      <m:e>
                        <m:r>
                          <a:rPr lang="en-US" sz="1800" i="1">
                            <a:latin typeface="Cambria Math" panose="02040503050406030204" pitchFamily="18" charset="0"/>
                          </a:rPr>
                          <m:t>𝑀</m:t>
                        </m:r>
                      </m:e>
                      <m:sub>
                        <m:r>
                          <a:rPr lang="en-US" sz="1800" i="1">
                            <a:latin typeface="Cambria Math" panose="02040503050406030204" pitchFamily="18" charset="0"/>
                          </a:rPr>
                          <m:t>𝑠</m:t>
                        </m:r>
                      </m:sub>
                    </m:sSub>
                  </m:oMath>
                </a14:m>
                <a:r>
                  <a:rPr lang="ru-RU" sz="1800" dirty="0" smtClean="0">
                    <a:latin typeface="Times New Roman" panose="02020603050405020304" pitchFamily="18" charset="0"/>
                    <a:cs typeface="Times New Roman" panose="02020603050405020304" pitchFamily="18" charset="0"/>
                  </a:rPr>
                  <a:t>.</a:t>
                </a:r>
                <a:endParaRPr lang="ru-RU" sz="1800" dirty="0">
                  <a:latin typeface="Times New Roman" panose="02020603050405020304" pitchFamily="18" charset="0"/>
                  <a:cs typeface="Times New Roman" panose="02020603050405020304" pitchFamily="18" charset="0"/>
                </a:endParaRPr>
              </a:p>
            </p:txBody>
          </p:sp>
        </mc:Choice>
        <mc:Fallback xmlns="">
          <p:sp>
            <p:nvSpPr>
              <p:cNvPr id="3" name="Объект 2"/>
              <p:cNvSpPr>
                <a:spLocks noGrp="1" noRot="1" noChangeAspect="1" noMove="1" noResize="1" noEditPoints="1" noAdjustHandles="1" noChangeArrowheads="1" noChangeShapeType="1" noTextEdit="1"/>
              </p:cNvSpPr>
              <p:nvPr>
                <p:ph sz="half" idx="1"/>
              </p:nvPr>
            </p:nvSpPr>
            <p:spPr>
              <a:blipFill rotWithShape="0">
                <a:blip r:embed="rId2"/>
                <a:stretch>
                  <a:fillRect l="-988" t="-1515" r="-2840"/>
                </a:stretch>
              </a:blipFill>
            </p:spPr>
            <p:txBody>
              <a:bodyPr/>
              <a:lstStyle/>
              <a:p>
                <a:r>
                  <a:rPr lang="ru-RU">
                    <a:noFill/>
                  </a:rPr>
                  <a:t> </a:t>
                </a:r>
              </a:p>
            </p:txBody>
          </p:sp>
        </mc:Fallback>
      </mc:AlternateContent>
      <p:pic>
        <p:nvPicPr>
          <p:cNvPr id="5" name="Объект 4" descr="https://www.ixbt.com/video/theor/shadows/img4.gif"/>
          <p:cNvPicPr>
            <a:picLocks noGrp="1"/>
          </p:cNvPicPr>
          <p:nvPr>
            <p:ph sz="half" idx="2"/>
          </p:nvPr>
        </p:nvPicPr>
        <p:blipFill rotWithShape="1">
          <a:blip r:embed="rId3">
            <a:extLst>
              <a:ext uri="{28A0092B-C50C-407E-A947-70E740481C1C}">
                <a14:useLocalDpi xmlns:a14="http://schemas.microsoft.com/office/drawing/2010/main" val="0"/>
              </a:ext>
            </a:extLst>
          </a:blip>
          <a:srcRect b="5684"/>
          <a:stretch/>
        </p:blipFill>
        <p:spPr bwMode="auto">
          <a:xfrm>
            <a:off x="6696075" y="2096840"/>
            <a:ext cx="3981450" cy="3521571"/>
          </a:xfrm>
          <a:prstGeom prst="rect">
            <a:avLst/>
          </a:prstGeom>
          <a:noFill/>
          <a:ln>
            <a:noFill/>
          </a:ln>
          <a:extLst>
            <a:ext uri="{53640926-AAD7-44D8-BBD7-CCE9431645EC}">
              <a14:shadowObscured xmlns:a14="http://schemas.microsoft.com/office/drawing/2010/main"/>
            </a:ext>
          </a:extLst>
        </p:spPr>
      </p:pic>
      <p:sp>
        <p:nvSpPr>
          <p:cNvPr id="4" name="Номер слайда 3"/>
          <p:cNvSpPr>
            <a:spLocks noGrp="1"/>
          </p:cNvSpPr>
          <p:nvPr>
            <p:ph type="sldNum" sz="quarter" idx="12"/>
          </p:nvPr>
        </p:nvSpPr>
        <p:spPr/>
        <p:txBody>
          <a:bodyPr/>
          <a:lstStyle/>
          <a:p>
            <a:fld id="{13CDD643-0A32-4A04-A6C6-056CD1B8DAAF}" type="slidenum">
              <a:rPr lang="ru-RU" smtClean="0"/>
              <a:t>20</a:t>
            </a:fld>
            <a:endParaRPr lang="ru-RU"/>
          </a:p>
        </p:txBody>
      </p:sp>
    </p:spTree>
    <p:extLst>
      <p:ext uri="{BB962C8B-B14F-4D97-AF65-F5344CB8AC3E}">
        <p14:creationId xmlns:p14="http://schemas.microsoft.com/office/powerpoint/2010/main" val="31045831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descr="https://www.ixbt.com/video/theor/shadows/img4.gif"/>
          <p:cNvPicPr>
            <a:picLocks/>
          </p:cNvPicPr>
          <p:nvPr/>
        </p:nvPicPr>
        <p:blipFill rotWithShape="1">
          <a:blip r:embed="rId2">
            <a:extLst>
              <a:ext uri="{28A0092B-C50C-407E-A947-70E740481C1C}">
                <a14:useLocalDpi xmlns:a14="http://schemas.microsoft.com/office/drawing/2010/main" val="0"/>
              </a:ext>
            </a:extLst>
          </a:blip>
          <a:srcRect b="5684"/>
          <a:stretch/>
        </p:blipFill>
        <p:spPr bwMode="auto">
          <a:xfrm>
            <a:off x="6696075" y="2096840"/>
            <a:ext cx="3981450" cy="3521571"/>
          </a:xfrm>
          <a:prstGeom prst="rect">
            <a:avLst/>
          </a:prstGeom>
          <a:noFill/>
          <a:ln>
            <a:noFill/>
          </a:ln>
          <a:extLst>
            <a:ext uri="{53640926-AAD7-44D8-BBD7-CCE9431645EC}">
              <a14:shadowObscured xmlns:a14="http://schemas.microsoft.com/office/drawing/2010/main"/>
            </a:ext>
          </a:extLst>
        </p:spPr>
      </p:pic>
      <mc:AlternateContent xmlns:mc="http://schemas.openxmlformats.org/markup-compatibility/2006" xmlns:a14="http://schemas.microsoft.com/office/drawing/2010/main">
        <mc:Choice Requires="a14">
          <p:sp>
            <p:nvSpPr>
              <p:cNvPr id="4" name="TextBox 3"/>
              <p:cNvSpPr txBox="1"/>
              <p:nvPr/>
            </p:nvSpPr>
            <p:spPr>
              <a:xfrm>
                <a:off x="722811" y="1254035"/>
                <a:ext cx="5686697" cy="4207690"/>
              </a:xfrm>
              <a:prstGeom prst="rect">
                <a:avLst/>
              </a:prstGeom>
              <a:noFill/>
            </p:spPr>
            <p:txBody>
              <a:bodyPr wrap="square" rtlCol="0">
                <a:spAutoFit/>
              </a:bodyPr>
              <a:lstStyle/>
              <a:p>
                <a:pPr algn="just"/>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Если </a:t>
                </a:r>
                <a14:m>
                  <m:oMath xmlns:m="http://schemas.openxmlformats.org/officeDocument/2006/math">
                    <m:r>
                      <a:rPr lang="ru-RU" i="1">
                        <a:solidFill>
                          <a:schemeClr val="tx1">
                            <a:lumMod val="75000"/>
                            <a:lumOff val="25000"/>
                          </a:schemeClr>
                        </a:solidFill>
                        <a:latin typeface="Cambria Math" panose="02040503050406030204" pitchFamily="18" charset="0"/>
                      </a:rPr>
                      <m:t>𝐿</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это точка расположения источника света, то (3) принимает вид:</a:t>
                </a:r>
              </a:p>
              <a:p>
                <a:pPr algn="just"/>
                <a14:m>
                  <m:oMath xmlns:m="http://schemas.openxmlformats.org/officeDocument/2006/math">
                    <m:r>
                      <a:rPr lang="ru-RU" i="1">
                        <a:solidFill>
                          <a:schemeClr val="tx1">
                            <a:lumMod val="75000"/>
                            <a:lumOff val="25000"/>
                          </a:schemeClr>
                        </a:solidFill>
                        <a:latin typeface="Cambria Math" panose="02040503050406030204" pitchFamily="18" charset="0"/>
                      </a:rPr>
                      <m:t>𝑆</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𝑃</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𝛼</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𝑃</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𝐿</m:t>
                    </m:r>
                    <m:r>
                      <a:rPr lang="ru-RU" i="1">
                        <a:solidFill>
                          <a:schemeClr val="tx1">
                            <a:lumMod val="75000"/>
                            <a:lumOff val="25000"/>
                          </a:schemeClr>
                        </a:solidFill>
                        <a:latin typeface="Cambria Math" panose="02040503050406030204" pitchFamily="18" charset="0"/>
                      </a:rPr>
                      <m:t>)</m:t>
                    </m:r>
                  </m:oMath>
                </a14:m>
                <a:r>
                  <a:rPr lang="ru-RU" i="1"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US" dirty="0">
                    <a:solidFill>
                      <a:schemeClr val="tx1">
                        <a:lumMod val="75000"/>
                        <a:lumOff val="25000"/>
                      </a:schemeClr>
                    </a:solidFill>
                    <a:latin typeface="Times New Roman" panose="02020603050405020304" pitchFamily="18" charset="0"/>
                    <a:cs typeface="Times New Roman" panose="02020603050405020304" pitchFamily="18" charset="0"/>
                  </a:rPr>
                  <a:t>(9)</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и снова нам необходимо произвести проекцию на плоскость </a:t>
                </a:r>
                <a14:m>
                  <m:oMath xmlns:m="http://schemas.openxmlformats.org/officeDocument/2006/math">
                    <m:r>
                      <a:rPr lang="ru-RU" i="1">
                        <a:solidFill>
                          <a:schemeClr val="tx1">
                            <a:lumMod val="75000"/>
                            <a:lumOff val="25000"/>
                          </a:schemeClr>
                        </a:solidFill>
                        <a:latin typeface="Cambria Math" panose="02040503050406030204" pitchFamily="18" charset="0"/>
                      </a:rPr>
                      <m:t>𝑧</m:t>
                    </m:r>
                    <m:r>
                      <a:rPr lang="ru-RU" i="1">
                        <a:solidFill>
                          <a:schemeClr val="tx1">
                            <a:lumMod val="75000"/>
                            <a:lumOff val="25000"/>
                          </a:schemeClr>
                        </a:solidFill>
                        <a:latin typeface="Cambria Math" panose="02040503050406030204" pitchFamily="18" charset="0"/>
                      </a:rPr>
                      <m:t>=0</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a:t>
                </a:r>
                <a:r>
                  <a:rPr lang="ru-RU" dirty="0" err="1">
                    <a:solidFill>
                      <a:schemeClr val="tx1">
                        <a:lumMod val="75000"/>
                        <a:lumOff val="25000"/>
                      </a:schemeClr>
                    </a:solidFill>
                    <a:latin typeface="Times New Roman" panose="02020603050405020304" pitchFamily="18" charset="0"/>
                    <a:cs typeface="Times New Roman" panose="02020603050405020304" pitchFamily="18" charset="0"/>
                  </a:rPr>
                  <a:t>т.ч</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 </a:t>
                </a:r>
              </a:p>
              <a:p>
                <a:pPr algn="just"/>
                <a14:m>
                  <m:oMath xmlns:m="http://schemas.openxmlformats.org/officeDocument/2006/math">
                    <m:r>
                      <a:rPr lang="ru-RU" i="1">
                        <a:solidFill>
                          <a:schemeClr val="tx1">
                            <a:lumMod val="75000"/>
                            <a:lumOff val="25000"/>
                          </a:schemeClr>
                        </a:solidFill>
                        <a:latin typeface="Cambria Math" panose="02040503050406030204" pitchFamily="18" charset="0"/>
                      </a:rPr>
                      <m:t>𝛼</m:t>
                    </m:r>
                    <m:r>
                      <a:rPr lang="ru-RU"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num>
                      <m:den>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den>
                    </m:f>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US" dirty="0">
                    <a:solidFill>
                      <a:schemeClr val="tx1">
                        <a:lumMod val="75000"/>
                        <a:lumOff val="25000"/>
                      </a:schemeClr>
                    </a:solidFill>
                    <a:latin typeface="Times New Roman" panose="02020603050405020304" pitchFamily="18" charset="0"/>
                    <a:cs typeface="Times New Roman" panose="02020603050405020304" pitchFamily="18" charset="0"/>
                  </a:rPr>
                  <a:t>(10)</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i="1">
                          <a:solidFill>
                            <a:schemeClr val="tx1">
                              <a:lumMod val="75000"/>
                              <a:lumOff val="25000"/>
                            </a:schemeClr>
                          </a:solidFill>
                          <a:latin typeface="Cambria Math" panose="02040503050406030204" pitchFamily="18" charset="0"/>
                        </a:rPr>
                        <m:t>𝛼</m:t>
                      </m:r>
                      <m:r>
                        <a:rPr lang="en-US"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r>
                            <a:rPr lang="en-US"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𝑝</m:t>
                              </m:r>
                            </m:sub>
                          </m:sSub>
                        </m:num>
                        <m:den>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𝑝</m:t>
                              </m:r>
                            </m:sub>
                          </m:sSub>
                          <m:r>
                            <a:rPr lang="en-US"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𝑙</m:t>
                              </m:r>
                            </m:sub>
                          </m:sSub>
                        </m:den>
                      </m:f>
                      <m:r>
                        <a:rPr lang="en-US" i="1">
                          <a:solidFill>
                            <a:schemeClr val="tx1">
                              <a:lumMod val="75000"/>
                              <a:lumOff val="25000"/>
                            </a:schemeClr>
                          </a:solidFill>
                          <a:latin typeface="Cambria Math" panose="02040503050406030204" pitchFamily="18" charset="0"/>
                        </a:rPr>
                        <m:t> </m:t>
                      </m:r>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и</a:t>
                </a:r>
                <a:r>
                  <a:rPr lang="en-US" dirty="0">
                    <a:solidFill>
                      <a:schemeClr val="tx1">
                        <a:lumMod val="75000"/>
                        <a:lumOff val="25000"/>
                      </a:schemeClr>
                    </a:solidFill>
                    <a:latin typeface="Times New Roman" panose="02020603050405020304" pitchFamily="18" charset="0"/>
                    <a:cs typeface="Times New Roman" panose="02020603050405020304" pitchFamily="18" charset="0"/>
                  </a:rPr>
                  <a:t> (11)</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𝑙</m:t>
                              </m:r>
                            </m:sub>
                          </m:sSub>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𝑝</m:t>
                              </m:r>
                            </m:sub>
                          </m:sSub>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num>
                        <m:den>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den>
                      </m:f>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f>
                        <m:fPr>
                          <m:ctrlPr>
                            <a:rPr lang="ru-RU" i="1">
                              <a:solidFill>
                                <a:schemeClr val="tx1">
                                  <a:lumMod val="75000"/>
                                  <a:lumOff val="25000"/>
                                </a:schemeClr>
                              </a:solidFill>
                              <a:latin typeface="Cambria Math" panose="02040503050406030204" pitchFamily="18" charset="0"/>
                            </a:rPr>
                          </m:ctrlPr>
                        </m:fPr>
                        <m:num>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𝑙</m:t>
                              </m:r>
                            </m:sub>
                          </m:sSub>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𝑦</m:t>
                              </m:r>
                            </m:e>
                            <m:sub>
                              <m:r>
                                <a:rPr lang="ru-RU" i="1">
                                  <a:solidFill>
                                    <a:schemeClr val="tx1">
                                      <a:lumMod val="75000"/>
                                      <a:lumOff val="25000"/>
                                    </a:schemeClr>
                                  </a:solidFill>
                                  <a:latin typeface="Cambria Math" panose="02040503050406030204" pitchFamily="18" charset="0"/>
                                </a:rPr>
                                <m:t>𝑝</m:t>
                              </m:r>
                            </m:sub>
                          </m:sSub>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num>
                        <m:den>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𝑝</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den>
                      </m:f>
                    </m:oMath>
                  </m:oMathPara>
                </a14:m>
                <a:endParaRPr lang="ru-RU" dirty="0">
                  <a:latin typeface="Times New Roman" panose="02020603050405020304" pitchFamily="18" charset="0"/>
                  <a:cs typeface="Times New Roman" panose="02020603050405020304" pitchFamily="18" charset="0"/>
                </a:endParaRPr>
              </a:p>
            </p:txBody>
          </p:sp>
        </mc:Choice>
        <mc:Fallback xmlns="">
          <p:sp>
            <p:nvSpPr>
              <p:cNvPr id="4" name="TextBox 3"/>
              <p:cNvSpPr txBox="1">
                <a:spLocks noRot="1" noChangeAspect="1" noMove="1" noResize="1" noEditPoints="1" noAdjustHandles="1" noChangeArrowheads="1" noChangeShapeType="1" noTextEdit="1"/>
              </p:cNvSpPr>
              <p:nvPr/>
            </p:nvSpPr>
            <p:spPr>
              <a:xfrm>
                <a:off x="722811" y="1254035"/>
                <a:ext cx="5686697" cy="4207690"/>
              </a:xfrm>
              <a:prstGeom prst="rect">
                <a:avLst/>
              </a:prstGeom>
              <a:blipFill rotWithShape="0">
                <a:blip r:embed="rId3"/>
                <a:stretch>
                  <a:fillRect l="-966" t="-870" r="-966"/>
                </a:stretch>
              </a:blipFill>
            </p:spPr>
            <p:txBody>
              <a:bodyPr/>
              <a:lstStyle/>
              <a:p>
                <a:r>
                  <a:rPr lang="ru-RU">
                    <a:noFill/>
                  </a:rPr>
                  <a:t> </a:t>
                </a:r>
              </a:p>
            </p:txBody>
          </p:sp>
        </mc:Fallback>
      </mc:AlternateContent>
      <p:sp>
        <p:nvSpPr>
          <p:cNvPr id="3" name="Номер слайда 2"/>
          <p:cNvSpPr>
            <a:spLocks noGrp="1"/>
          </p:cNvSpPr>
          <p:nvPr>
            <p:ph type="sldNum" sz="quarter" idx="12"/>
          </p:nvPr>
        </p:nvSpPr>
        <p:spPr/>
        <p:txBody>
          <a:bodyPr/>
          <a:lstStyle/>
          <a:p>
            <a:fld id="{13CDD643-0A32-4A04-A6C6-056CD1B8DAAF}" type="slidenum">
              <a:rPr lang="ru-RU" smtClean="0"/>
              <a:t>21</a:t>
            </a:fld>
            <a:endParaRPr lang="ru-RU"/>
          </a:p>
        </p:txBody>
      </p:sp>
    </p:spTree>
    <p:extLst>
      <p:ext uri="{BB962C8B-B14F-4D97-AF65-F5344CB8AC3E}">
        <p14:creationId xmlns:p14="http://schemas.microsoft.com/office/powerpoint/2010/main" val="211244019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descr="https://www.ixbt.com/video/theor/shadows/img4.gif"/>
          <p:cNvPicPr>
            <a:picLocks/>
          </p:cNvPicPr>
          <p:nvPr/>
        </p:nvPicPr>
        <p:blipFill rotWithShape="1">
          <a:blip r:embed="rId2">
            <a:extLst>
              <a:ext uri="{28A0092B-C50C-407E-A947-70E740481C1C}">
                <a14:useLocalDpi xmlns:a14="http://schemas.microsoft.com/office/drawing/2010/main" val="0"/>
              </a:ext>
            </a:extLst>
          </a:blip>
          <a:srcRect b="5684"/>
          <a:stretch/>
        </p:blipFill>
        <p:spPr bwMode="auto">
          <a:xfrm>
            <a:off x="6696075" y="2096840"/>
            <a:ext cx="3981450" cy="3521571"/>
          </a:xfrm>
          <a:prstGeom prst="rect">
            <a:avLst/>
          </a:prstGeom>
          <a:noFill/>
          <a:ln>
            <a:noFill/>
          </a:ln>
          <a:extLst>
            <a:ext uri="{53640926-AAD7-44D8-BBD7-CCE9431645EC}">
              <a14:shadowObscured xmlns:a14="http://schemas.microsoft.com/office/drawing/2010/main"/>
            </a:ext>
          </a:extLst>
        </p:spPr>
      </p:pic>
      <mc:AlternateContent xmlns:mc="http://schemas.openxmlformats.org/markup-compatibility/2006" xmlns:a14="http://schemas.microsoft.com/office/drawing/2010/main">
        <mc:Choice Requires="a14">
          <p:sp>
            <p:nvSpPr>
              <p:cNvPr id="3" name="TextBox 2"/>
              <p:cNvSpPr txBox="1"/>
              <p:nvPr/>
            </p:nvSpPr>
            <p:spPr>
              <a:xfrm>
                <a:off x="400594" y="1280160"/>
                <a:ext cx="5660572" cy="3380605"/>
              </a:xfrm>
              <a:prstGeom prst="rect">
                <a:avLst/>
              </a:prstGeom>
              <a:noFill/>
            </p:spPr>
            <p:txBody>
              <a:bodyPr wrap="square" rtlCol="0">
                <a:spAutoFit/>
              </a:bodyPr>
              <a:lstStyle/>
              <a:p>
                <a:pPr algn="just"/>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Если использовать гомогенизацию после преобразования, то (11) можно записать в виде матрицы</a:t>
                </a:r>
              </a:p>
              <a:p>
                <a:pPr algn="just"/>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𝑀</m:t>
                        </m:r>
                      </m:e>
                      <m:sub>
                        <m:r>
                          <a:rPr lang="en-US" i="1">
                            <a:solidFill>
                              <a:schemeClr val="tx1">
                                <a:lumMod val="75000"/>
                                <a:lumOff val="25000"/>
                              </a:schemeClr>
                            </a:solidFill>
                            <a:latin typeface="Cambria Math" panose="02040503050406030204" pitchFamily="18" charset="0"/>
                          </a:rPr>
                          <m:t>𝑠</m:t>
                        </m:r>
                      </m:sub>
                    </m:sSub>
                    <m:r>
                      <a:rPr lang="ru-RU" i="1">
                        <a:solidFill>
                          <a:schemeClr val="tx1">
                            <a:lumMod val="75000"/>
                            <a:lumOff val="25000"/>
                          </a:schemeClr>
                        </a:solidFill>
                        <a:latin typeface="Cambria Math" panose="02040503050406030204" pitchFamily="18" charset="0"/>
                      </a:rPr>
                      <m:t>=</m:t>
                    </m:r>
                    <m:m>
                      <m:mPr>
                        <m:mcs>
                          <m:mc>
                            <m:mcPr>
                              <m:count m:val="4"/>
                              <m:mcJc m:val="center"/>
                            </m:mcPr>
                          </m:mc>
                        </m:mcs>
                        <m:ctrlPr>
                          <a:rPr lang="ru-RU" i="1">
                            <a:solidFill>
                              <a:schemeClr val="tx1">
                                <a:lumMod val="75000"/>
                                <a:lumOff val="25000"/>
                              </a:schemeClr>
                            </a:solidFill>
                            <a:latin typeface="Cambria Math" panose="02040503050406030204" pitchFamily="18" charset="0"/>
                          </a:rPr>
                        </m:ctrlPr>
                      </m:mPr>
                      <m:mr>
                        <m:e>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e>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𝑥</m:t>
                              </m:r>
                            </m:e>
                            <m:sub>
                              <m:r>
                                <a:rPr lang="ru-RU"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𝑧</m:t>
                              </m:r>
                            </m:e>
                            <m:sub>
                              <m:r>
                                <a:rPr lang="ru-RU"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𝑦</m:t>
                              </m:r>
                            </m:e>
                            <m:sub>
                              <m:r>
                                <a:rPr lang="en-US" i="1">
                                  <a:solidFill>
                                    <a:schemeClr val="tx1">
                                      <a:lumMod val="75000"/>
                                      <a:lumOff val="25000"/>
                                    </a:schemeClr>
                                  </a:solidFill>
                                  <a:latin typeface="Cambria Math" panose="02040503050406030204" pitchFamily="18" charset="0"/>
                                </a:rPr>
                                <m:t>𝑙</m:t>
                              </m:r>
                            </m:sub>
                          </m:sSub>
                        </m:e>
                        <m:e>
                          <m:r>
                            <a:rPr lang="ru-RU" i="1">
                              <a:solidFill>
                                <a:schemeClr val="tx1">
                                  <a:lumMod val="75000"/>
                                  <a:lumOff val="25000"/>
                                </a:schemeClr>
                              </a:solidFill>
                              <a:latin typeface="Cambria Math" panose="02040503050406030204" pitchFamily="18" charset="0"/>
                            </a:rPr>
                            <m:t>0</m:t>
                          </m:r>
                        </m:e>
                      </m:mr>
                      <m:mr>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0</m:t>
                          </m:r>
                        </m:e>
                        <m:e>
                          <m:r>
                            <a:rPr lang="ru-RU" i="1">
                              <a:solidFill>
                                <a:schemeClr val="tx1">
                                  <a:lumMod val="75000"/>
                                  <a:lumOff val="25000"/>
                                </a:schemeClr>
                              </a:solidFill>
                              <a:latin typeface="Cambria Math" panose="02040503050406030204" pitchFamily="18" charset="0"/>
                            </a:rPr>
                            <m:t>1</m:t>
                          </m:r>
                        </m:e>
                        <m:e>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𝑧</m:t>
                              </m:r>
                            </m:e>
                            <m:sub>
                              <m:r>
                                <a:rPr lang="en-US" i="1">
                                  <a:solidFill>
                                    <a:schemeClr val="tx1">
                                      <a:lumMod val="75000"/>
                                      <a:lumOff val="25000"/>
                                    </a:schemeClr>
                                  </a:solidFill>
                                  <a:latin typeface="Cambria Math" panose="02040503050406030204" pitchFamily="18" charset="0"/>
                                </a:rPr>
                                <m:t>𝑙</m:t>
                              </m:r>
                            </m:sub>
                          </m:sSub>
                        </m:e>
                      </m:mr>
                    </m:m>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(12)</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Опять, имея координаты точки </a:t>
                </a:r>
                <a14:m>
                  <m:oMath xmlns:m="http://schemas.openxmlformats.org/officeDocument/2006/math">
                    <m:r>
                      <a:rPr lang="ru-RU" i="1">
                        <a:solidFill>
                          <a:schemeClr val="tx1">
                            <a:lumMod val="75000"/>
                            <a:lumOff val="25000"/>
                          </a:schemeClr>
                        </a:solidFill>
                        <a:latin typeface="Cambria Math" panose="02040503050406030204" pitchFamily="18" charset="0"/>
                      </a:rPr>
                      <m:t>𝑃</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в мировом координатном пространстве, можно записать:</a:t>
                </a:r>
              </a:p>
              <a:p>
                <a:pPr algn="just"/>
                <a14:m>
                  <m:oMathPara xmlns:m="http://schemas.openxmlformats.org/officeDocument/2006/math">
                    <m:oMathParaPr>
                      <m:jc m:val="centerGroup"/>
                    </m:oMathParaPr>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𝑆</m:t>
                          </m:r>
                        </m:e>
                        <m:sub>
                          <m:r>
                            <a:rPr lang="ru-RU" i="1">
                              <a:solidFill>
                                <a:schemeClr val="tx1">
                                  <a:lumMod val="75000"/>
                                  <a:lumOff val="25000"/>
                                </a:schemeClr>
                              </a:solidFill>
                              <a:latin typeface="Cambria Math" panose="02040503050406030204" pitchFamily="18" charset="0"/>
                            </a:rPr>
                            <m:t>h</m:t>
                          </m:r>
                        </m:sub>
                      </m:sSub>
                      <m:r>
                        <a:rPr lang="ru-RU" i="1">
                          <a:solidFill>
                            <a:schemeClr val="tx1">
                              <a:lumMod val="75000"/>
                              <a:lumOff val="25000"/>
                            </a:schemeClr>
                          </a:solidFill>
                          <a:latin typeface="Cambria Math" panose="02040503050406030204" pitchFamily="18" charset="0"/>
                        </a:rPr>
                        <m:t>=</m:t>
                      </m:r>
                      <m:sSub>
                        <m:sSubPr>
                          <m:ctrlPr>
                            <a:rPr lang="ru-RU" i="1">
                              <a:solidFill>
                                <a:schemeClr val="tx1">
                                  <a:lumMod val="75000"/>
                                  <a:lumOff val="25000"/>
                                </a:schemeClr>
                              </a:solidFill>
                              <a:latin typeface="Cambria Math" panose="02040503050406030204" pitchFamily="18" charset="0"/>
                            </a:rPr>
                          </m:ctrlPr>
                        </m:sSubPr>
                        <m:e>
                          <m:r>
                            <a:rPr lang="ru-RU" i="1">
                              <a:solidFill>
                                <a:schemeClr val="tx1">
                                  <a:lumMod val="75000"/>
                                  <a:lumOff val="25000"/>
                                </a:schemeClr>
                              </a:solidFill>
                              <a:latin typeface="Cambria Math" panose="02040503050406030204" pitchFamily="18" charset="0"/>
                            </a:rPr>
                            <m:t>𝑀</m:t>
                          </m:r>
                        </m:e>
                        <m:sub>
                          <m:r>
                            <a:rPr lang="ru-RU" i="1">
                              <a:solidFill>
                                <a:schemeClr val="tx1">
                                  <a:lumMod val="75000"/>
                                  <a:lumOff val="25000"/>
                                </a:schemeClr>
                              </a:solidFill>
                              <a:latin typeface="Cambria Math" panose="02040503050406030204" pitchFamily="18" charset="0"/>
                            </a:rPr>
                            <m:t>𝑠</m:t>
                          </m:r>
                          <m:r>
                            <a:rPr lang="ru-RU" i="1">
                              <a:solidFill>
                                <a:schemeClr val="tx1">
                                  <a:lumMod val="75000"/>
                                  <a:lumOff val="25000"/>
                                </a:schemeClr>
                              </a:solidFill>
                              <a:latin typeface="Cambria Math" panose="02040503050406030204" pitchFamily="18" charset="0"/>
                            </a:rPr>
                            <m:t>h</m:t>
                          </m:r>
                        </m:sub>
                      </m:sSub>
                      <m:r>
                        <a:rPr lang="ru-RU" i="1">
                          <a:solidFill>
                            <a:schemeClr val="tx1">
                              <a:lumMod val="75000"/>
                              <a:lumOff val="25000"/>
                            </a:schemeClr>
                          </a:solidFill>
                          <a:latin typeface="Cambria Math" panose="02040503050406030204" pitchFamily="18" charset="0"/>
                        </a:rPr>
                        <m:t>𝑃</m:t>
                      </m:r>
                    </m:oMath>
                  </m:oMathPara>
                </a14:m>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после чего провести гомогенизацию точки </a:t>
                </a:r>
                <a14:m>
                  <m:oMath xmlns:m="http://schemas.openxmlformats.org/officeDocument/2006/math">
                    <m:sSub>
                      <m:sSubPr>
                        <m:ctrlPr>
                          <a:rPr lang="ru-RU" i="1">
                            <a:solidFill>
                              <a:schemeClr val="tx1">
                                <a:lumMod val="75000"/>
                                <a:lumOff val="25000"/>
                              </a:schemeClr>
                            </a:solidFill>
                            <a:latin typeface="Cambria Math" panose="02040503050406030204" pitchFamily="18" charset="0"/>
                          </a:rPr>
                        </m:ctrlPr>
                      </m:sSubPr>
                      <m:e>
                        <m:r>
                          <a:rPr lang="en-US" i="1">
                            <a:solidFill>
                              <a:schemeClr val="tx1">
                                <a:lumMod val="75000"/>
                                <a:lumOff val="25000"/>
                              </a:schemeClr>
                            </a:solidFill>
                            <a:latin typeface="Cambria Math" panose="02040503050406030204" pitchFamily="18" charset="0"/>
                          </a:rPr>
                          <m:t>𝑆</m:t>
                        </m:r>
                      </m:e>
                      <m:sub>
                        <m:r>
                          <a:rPr lang="ru-RU" i="1">
                            <a:solidFill>
                              <a:schemeClr val="tx1">
                                <a:lumMod val="75000"/>
                                <a:lumOff val="25000"/>
                              </a:schemeClr>
                            </a:solidFill>
                            <a:latin typeface="Cambria Math" panose="02040503050406030204" pitchFamily="18" charset="0"/>
                          </a:rPr>
                          <m:t>h</m:t>
                        </m:r>
                      </m:sub>
                    </m:sSub>
                  </m:oMath>
                </a14:m>
                <a:r>
                  <a:rPr lang="en-US" dirty="0">
                    <a:solidFill>
                      <a:schemeClr val="tx1">
                        <a:lumMod val="75000"/>
                        <a:lumOff val="25000"/>
                      </a:schemeClr>
                    </a:solidFill>
                    <a:latin typeface="Times New Roman" panose="02020603050405020304" pitchFamily="18" charset="0"/>
                    <a:cs typeface="Times New Roman" panose="02020603050405020304" pitchFamily="18" charset="0"/>
                  </a:rPr>
                  <a:t>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для получения проекции точки </a:t>
                </a:r>
                <a14:m>
                  <m:oMath xmlns:m="http://schemas.openxmlformats.org/officeDocument/2006/math">
                    <m:r>
                      <a:rPr lang="ru-RU" i="1">
                        <a:solidFill>
                          <a:schemeClr val="tx1">
                            <a:lumMod val="75000"/>
                            <a:lumOff val="25000"/>
                          </a:schemeClr>
                        </a:solidFill>
                        <a:latin typeface="Cambria Math" panose="02040503050406030204" pitchFamily="18" charset="0"/>
                      </a:rPr>
                      <m:t>𝑃</m:t>
                    </m:r>
                  </m:oMath>
                </a14:m>
                <a:r>
                  <a:rPr lang="ru-RU" dirty="0">
                    <a:solidFill>
                      <a:schemeClr val="tx1">
                        <a:lumMod val="75000"/>
                        <a:lumOff val="25000"/>
                      </a:schemeClr>
                    </a:solidFill>
                    <a:latin typeface="Times New Roman" panose="02020603050405020304" pitchFamily="18" charset="0"/>
                    <a:cs typeface="Times New Roman" panose="02020603050405020304" pitchFamily="18" charset="0"/>
                  </a:rPr>
                  <a:t> на плоскость </a:t>
                </a:r>
                <a14:m>
                  <m:oMath xmlns:m="http://schemas.openxmlformats.org/officeDocument/2006/math">
                    <m:r>
                      <a:rPr lang="ru-RU" i="1">
                        <a:solidFill>
                          <a:schemeClr val="tx1">
                            <a:lumMod val="75000"/>
                            <a:lumOff val="25000"/>
                          </a:schemeClr>
                        </a:solidFill>
                        <a:latin typeface="Cambria Math" panose="02040503050406030204" pitchFamily="18" charset="0"/>
                      </a:rPr>
                      <m:t>𝑧</m:t>
                    </m:r>
                    <m:r>
                      <a:rPr lang="ru-RU" i="1">
                        <a:solidFill>
                          <a:schemeClr val="tx1">
                            <a:lumMod val="75000"/>
                            <a:lumOff val="25000"/>
                          </a:schemeClr>
                        </a:solidFill>
                        <a:latin typeface="Cambria Math" panose="02040503050406030204" pitchFamily="18" charset="0"/>
                      </a:rPr>
                      <m:t>=</m:t>
                    </m:r>
                    <m:r>
                      <a:rPr lang="ru-RU" i="1">
                        <a:solidFill>
                          <a:schemeClr val="tx1">
                            <a:lumMod val="75000"/>
                            <a:lumOff val="25000"/>
                          </a:schemeClr>
                        </a:solidFill>
                        <a:latin typeface="Cambria Math" panose="02040503050406030204" pitchFamily="18" charset="0"/>
                      </a:rPr>
                      <m:t>0</m:t>
                    </m:r>
                  </m:oMath>
                </a14:m>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p:txBody>
          </p:sp>
        </mc:Choice>
        <mc:Fallback xmlns="">
          <p:sp>
            <p:nvSpPr>
              <p:cNvPr id="3" name="TextBox 2"/>
              <p:cNvSpPr txBox="1">
                <a:spLocks noRot="1" noChangeAspect="1" noMove="1" noResize="1" noEditPoints="1" noAdjustHandles="1" noChangeArrowheads="1" noChangeShapeType="1" noTextEdit="1"/>
              </p:cNvSpPr>
              <p:nvPr/>
            </p:nvSpPr>
            <p:spPr>
              <a:xfrm>
                <a:off x="400594" y="1280160"/>
                <a:ext cx="5660572" cy="3380605"/>
              </a:xfrm>
              <a:prstGeom prst="rect">
                <a:avLst/>
              </a:prstGeom>
              <a:blipFill rotWithShape="0">
                <a:blip r:embed="rId3"/>
                <a:stretch>
                  <a:fillRect l="-970" t="-901" r="-862" b="-1802"/>
                </a:stretch>
              </a:blipFill>
            </p:spPr>
            <p:txBody>
              <a:bodyPr/>
              <a:lstStyle/>
              <a:p>
                <a:r>
                  <a:rPr lang="ru-RU">
                    <a:noFill/>
                  </a:rPr>
                  <a:t> </a:t>
                </a:r>
              </a:p>
            </p:txBody>
          </p:sp>
        </mc:Fallback>
      </mc:AlternateContent>
      <p:sp>
        <p:nvSpPr>
          <p:cNvPr id="4" name="Номер слайда 3"/>
          <p:cNvSpPr>
            <a:spLocks noGrp="1"/>
          </p:cNvSpPr>
          <p:nvPr>
            <p:ph type="sldNum" sz="quarter" idx="12"/>
          </p:nvPr>
        </p:nvSpPr>
        <p:spPr/>
        <p:txBody>
          <a:bodyPr/>
          <a:lstStyle/>
          <a:p>
            <a:fld id="{13CDD643-0A32-4A04-A6C6-056CD1B8DAAF}" type="slidenum">
              <a:rPr lang="ru-RU" smtClean="0"/>
              <a:t>22</a:t>
            </a:fld>
            <a:endParaRPr lang="ru-RU"/>
          </a:p>
        </p:txBody>
      </p:sp>
    </p:spTree>
    <p:extLst>
      <p:ext uri="{BB962C8B-B14F-4D97-AF65-F5344CB8AC3E}">
        <p14:creationId xmlns:p14="http://schemas.microsoft.com/office/powerpoint/2010/main" val="148298979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Алгоритм </a:t>
            </a:r>
            <a:r>
              <a:rPr lang="en-US" b="1" dirty="0" smtClean="0"/>
              <a:t>z-</a:t>
            </a:r>
            <a:r>
              <a:rPr lang="ru-RU" b="1" dirty="0" smtClean="0"/>
              <a:t>буфера</a:t>
            </a:r>
            <a:endParaRPr lang="ru-RU" b="1" dirty="0"/>
          </a:p>
        </p:txBody>
      </p:sp>
      <p:sp>
        <p:nvSpPr>
          <p:cNvPr id="3" name="Объект 2"/>
          <p:cNvSpPr>
            <a:spLocks noGrp="1"/>
          </p:cNvSpPr>
          <p:nvPr>
            <p:ph idx="1"/>
          </p:nvPr>
        </p:nvSpPr>
        <p:spPr>
          <a:xfrm>
            <a:off x="1097280" y="2436425"/>
            <a:ext cx="10058400" cy="4023360"/>
          </a:xfrm>
        </p:spPr>
        <p:txBody>
          <a:bodyPr/>
          <a:lstStyle/>
          <a:p>
            <a:pPr algn="just"/>
            <a:r>
              <a:rPr lang="ru-RU" sz="1800" dirty="0">
                <a:latin typeface="Times New Roman" panose="02020603050405020304" pitchFamily="18" charset="0"/>
                <a:cs typeface="Times New Roman" panose="02020603050405020304" pitchFamily="18" charset="0"/>
              </a:rPr>
              <a:t>Это один из простейших алгоритмов удаления невидимых </a:t>
            </a:r>
            <a:r>
              <a:rPr lang="ru-RU" sz="1800" dirty="0" smtClean="0">
                <a:latin typeface="Times New Roman" panose="02020603050405020304" pitchFamily="18" charset="0"/>
                <a:cs typeface="Times New Roman" panose="02020603050405020304" pitchFamily="18" charset="0"/>
              </a:rPr>
              <a:t>поверхностей. </a:t>
            </a:r>
            <a:r>
              <a:rPr lang="ru-RU" sz="1800" dirty="0">
                <a:latin typeface="Times New Roman" panose="02020603050405020304" pitchFamily="18" charset="0"/>
                <a:cs typeface="Times New Roman" panose="02020603050405020304" pitchFamily="18" charset="0"/>
              </a:rPr>
              <a:t>Впервые он был предложен </a:t>
            </a:r>
            <a:r>
              <a:rPr lang="ru-RU" sz="1800" dirty="0" err="1">
                <a:latin typeface="Times New Roman" panose="02020603050405020304" pitchFamily="18" charset="0"/>
                <a:cs typeface="Times New Roman" panose="02020603050405020304" pitchFamily="18" charset="0"/>
              </a:rPr>
              <a:t>Кэтмулом</a:t>
            </a:r>
            <a:r>
              <a:rPr lang="ru-RU" sz="1800" dirty="0">
                <a:latin typeface="Times New Roman" panose="02020603050405020304" pitchFamily="18" charset="0"/>
                <a:cs typeface="Times New Roman" panose="02020603050405020304" pitchFamily="18" charset="0"/>
              </a:rPr>
              <a:t>. Работает этот алгоритм в пространстве изображения</a:t>
            </a:r>
            <a:r>
              <a:rPr lang="ru-RU" sz="1800" dirty="0" smtClean="0">
                <a:latin typeface="Times New Roman" panose="02020603050405020304" pitchFamily="18" charset="0"/>
                <a:cs typeface="Times New Roman" panose="02020603050405020304" pitchFamily="18" charset="0"/>
              </a:rPr>
              <a:t>.</a:t>
            </a:r>
            <a:endParaRPr lang="ru-RU" sz="1800" dirty="0">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13CDD643-0A32-4A04-A6C6-056CD1B8DAAF}" type="slidenum">
              <a:rPr lang="ru-RU" smtClean="0"/>
              <a:t>23</a:t>
            </a:fld>
            <a:endParaRPr lang="ru-RU"/>
          </a:p>
        </p:txBody>
      </p:sp>
    </p:spTree>
    <p:extLst>
      <p:ext uri="{BB962C8B-B14F-4D97-AF65-F5344CB8AC3E}">
        <p14:creationId xmlns:p14="http://schemas.microsoft.com/office/powerpoint/2010/main" val="363326280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p:txBody>
          <a:bodyPr/>
          <a:lstStyle/>
          <a:p>
            <a:pPr algn="ctr"/>
            <a:r>
              <a:rPr lang="ru-RU" b="1" dirty="0" smtClean="0"/>
              <a:t>Достоинства и недостатки</a:t>
            </a:r>
            <a:endParaRPr lang="ru-RU" b="1" dirty="0"/>
          </a:p>
        </p:txBody>
      </p:sp>
      <p:sp>
        <p:nvSpPr>
          <p:cNvPr id="7" name="Объект 6"/>
          <p:cNvSpPr>
            <a:spLocks noGrp="1"/>
          </p:cNvSpPr>
          <p:nvPr>
            <p:ph sz="half" idx="1"/>
          </p:nvPr>
        </p:nvSpPr>
        <p:spPr/>
        <p:txBody>
          <a:bodyPr>
            <a:normAutofit lnSpcReduction="10000"/>
          </a:bodyPr>
          <a:lstStyle/>
          <a:p>
            <a:pPr lvl="1" algn="just"/>
            <a:r>
              <a:rPr lang="ru-RU" dirty="0" smtClean="0">
                <a:latin typeface="Times New Roman" panose="02020603050405020304" pitchFamily="18" charset="0"/>
                <a:cs typeface="Times New Roman" panose="02020603050405020304" pitchFamily="18" charset="0"/>
              </a:rPr>
              <a:t>Простота</a:t>
            </a:r>
          </a:p>
          <a:p>
            <a:pPr lvl="1" algn="just"/>
            <a:r>
              <a:rPr lang="ru-RU" dirty="0">
                <a:latin typeface="Times New Roman" panose="02020603050405020304" pitchFamily="18" charset="0"/>
                <a:cs typeface="Times New Roman" panose="02020603050405020304" pitchFamily="18" charset="0"/>
              </a:rPr>
              <a:t>А</a:t>
            </a:r>
            <a:r>
              <a:rPr lang="ru-RU" dirty="0" smtClean="0">
                <a:latin typeface="Times New Roman" panose="02020603050405020304" pitchFamily="18" charset="0"/>
                <a:cs typeface="Times New Roman" panose="02020603050405020304" pitchFamily="18" charset="0"/>
              </a:rPr>
              <a:t>лгоритм </a:t>
            </a:r>
            <a:r>
              <a:rPr lang="ru-RU" dirty="0">
                <a:latin typeface="Times New Roman" panose="02020603050405020304" pitchFamily="18" charset="0"/>
                <a:cs typeface="Times New Roman" panose="02020603050405020304" pitchFamily="18" charset="0"/>
              </a:rPr>
              <a:t>решает задачу об удалении невидимых поверхностей и делает тривиальной визуализацию пересечений сложных </a:t>
            </a:r>
            <a:r>
              <a:rPr lang="ru-RU" dirty="0" smtClean="0">
                <a:latin typeface="Times New Roman" panose="02020603050405020304" pitchFamily="18" charset="0"/>
                <a:cs typeface="Times New Roman" panose="02020603050405020304" pitchFamily="18" charset="0"/>
              </a:rPr>
              <a:t>поверхностей</a:t>
            </a:r>
          </a:p>
          <a:p>
            <a:pPr lvl="1" algn="just"/>
            <a:r>
              <a:rPr lang="ru-RU" dirty="0">
                <a:latin typeface="Times New Roman" panose="02020603050405020304" pitchFamily="18" charset="0"/>
                <a:cs typeface="Times New Roman" panose="02020603050405020304" pitchFamily="18" charset="0"/>
              </a:rPr>
              <a:t>С</a:t>
            </a:r>
            <a:r>
              <a:rPr lang="ru-RU" dirty="0" smtClean="0">
                <a:latin typeface="Times New Roman" panose="02020603050405020304" pitchFamily="18" charset="0"/>
                <a:cs typeface="Times New Roman" panose="02020603050405020304" pitchFamily="18" charset="0"/>
              </a:rPr>
              <a:t>цены </a:t>
            </a:r>
            <a:r>
              <a:rPr lang="ru-RU" dirty="0">
                <a:latin typeface="Times New Roman" panose="02020603050405020304" pitchFamily="18" charset="0"/>
                <a:cs typeface="Times New Roman" panose="02020603050405020304" pitchFamily="18" charset="0"/>
              </a:rPr>
              <a:t>могут быть любой </a:t>
            </a:r>
            <a:r>
              <a:rPr lang="ru-RU" dirty="0" smtClean="0">
                <a:latin typeface="Times New Roman" panose="02020603050405020304" pitchFamily="18" charset="0"/>
                <a:cs typeface="Times New Roman" panose="02020603050405020304" pitchFamily="18" charset="0"/>
              </a:rPr>
              <a:t>сложности</a:t>
            </a:r>
          </a:p>
          <a:p>
            <a:pPr lvl="1" algn="just"/>
            <a:r>
              <a:rPr lang="ru-RU" dirty="0" smtClean="0">
                <a:latin typeface="Times New Roman" panose="02020603050405020304" pitchFamily="18" charset="0"/>
                <a:cs typeface="Times New Roman" panose="02020603050405020304" pitchFamily="18" charset="0"/>
              </a:rPr>
              <a:t>Оценка </a:t>
            </a:r>
            <a:r>
              <a:rPr lang="ru-RU" dirty="0">
                <a:latin typeface="Times New Roman" panose="02020603050405020304" pitchFamily="18" charset="0"/>
                <a:cs typeface="Times New Roman" panose="02020603050405020304" pitchFamily="18" charset="0"/>
              </a:rPr>
              <a:t>вычислительной трудоемкости алгоритма не более чем </a:t>
            </a:r>
            <a:r>
              <a:rPr lang="ru-RU" dirty="0" smtClean="0">
                <a:latin typeface="Times New Roman" panose="02020603050405020304" pitchFamily="18" charset="0"/>
                <a:cs typeface="Times New Roman" panose="02020603050405020304" pitchFamily="18" charset="0"/>
              </a:rPr>
              <a:t>линейна</a:t>
            </a:r>
          </a:p>
          <a:p>
            <a:pPr lvl="1" algn="just"/>
            <a:r>
              <a:rPr lang="ru-RU" dirty="0" smtClean="0">
                <a:latin typeface="Times New Roman" panose="02020603050405020304" pitchFamily="18" charset="0"/>
                <a:cs typeface="Times New Roman" panose="02020603050405020304" pitchFamily="18" charset="0"/>
              </a:rPr>
              <a:t>Элементы </a:t>
            </a:r>
            <a:r>
              <a:rPr lang="ru-RU" dirty="0">
                <a:latin typeface="Times New Roman" panose="02020603050405020304" pitchFamily="18" charset="0"/>
                <a:cs typeface="Times New Roman" panose="02020603050405020304" pitchFamily="18" charset="0"/>
              </a:rPr>
              <a:t>сцены или картинки можно заносить в буфер кадра или в z-буфер в произвольном </a:t>
            </a:r>
            <a:r>
              <a:rPr lang="ru-RU" dirty="0" smtClean="0">
                <a:latin typeface="Times New Roman" panose="02020603050405020304" pitchFamily="18" charset="0"/>
                <a:cs typeface="Times New Roman" panose="02020603050405020304" pitchFamily="18" charset="0"/>
              </a:rPr>
              <a:t>порядке =</a:t>
            </a:r>
            <a:r>
              <a:rPr lang="en-US" dirty="0" smtClean="0">
                <a:latin typeface="Times New Roman" panose="02020603050405020304" pitchFamily="18" charset="0"/>
                <a:cs typeface="Times New Roman" panose="02020603050405020304" pitchFamily="18" charset="0"/>
              </a:rPr>
              <a:t>&gt; </a:t>
            </a:r>
            <a:r>
              <a:rPr lang="ru-RU" dirty="0" smtClean="0">
                <a:latin typeface="Times New Roman" panose="02020603050405020304" pitchFamily="18" charset="0"/>
                <a:cs typeface="Times New Roman" panose="02020603050405020304" pitchFamily="18" charset="0"/>
              </a:rPr>
              <a:t>их </a:t>
            </a:r>
            <a:r>
              <a:rPr lang="ru-RU" dirty="0">
                <a:latin typeface="Times New Roman" panose="02020603050405020304" pitchFamily="18" charset="0"/>
                <a:cs typeface="Times New Roman" panose="02020603050405020304" pitchFamily="18" charset="0"/>
              </a:rPr>
              <a:t>не нужно предварительно сортировать по приоритету </a:t>
            </a:r>
            <a:r>
              <a:rPr lang="ru-RU" dirty="0" smtClean="0">
                <a:latin typeface="Times New Roman" panose="02020603050405020304" pitchFamily="18" charset="0"/>
                <a:cs typeface="Times New Roman" panose="02020603050405020304" pitchFamily="18" charset="0"/>
              </a:rPr>
              <a:t>глубины =</a:t>
            </a:r>
            <a:r>
              <a:rPr lang="en-US" dirty="0" smtClean="0">
                <a:latin typeface="Times New Roman" panose="02020603050405020304" pitchFamily="18" charset="0"/>
                <a:cs typeface="Times New Roman" panose="02020603050405020304" pitchFamily="18" charset="0"/>
              </a:rPr>
              <a:t>&gt; </a:t>
            </a:r>
            <a:r>
              <a:rPr lang="ru-RU" dirty="0" smtClean="0">
                <a:latin typeface="Times New Roman" panose="02020603050405020304" pitchFamily="18" charset="0"/>
                <a:cs typeface="Times New Roman" panose="02020603050405020304" pitchFamily="18" charset="0"/>
              </a:rPr>
              <a:t>экономится </a:t>
            </a:r>
            <a:r>
              <a:rPr lang="ru-RU" dirty="0">
                <a:latin typeface="Times New Roman" panose="02020603050405020304" pitchFamily="18" charset="0"/>
                <a:cs typeface="Times New Roman" panose="02020603050405020304" pitchFamily="18" charset="0"/>
              </a:rPr>
              <a:t>вычислительное время, затрачиваемое на сортировку по </a:t>
            </a:r>
            <a:r>
              <a:rPr lang="ru-RU" dirty="0" smtClean="0">
                <a:latin typeface="Times New Roman" panose="02020603050405020304" pitchFamily="18" charset="0"/>
                <a:cs typeface="Times New Roman" panose="02020603050405020304" pitchFamily="18" charset="0"/>
              </a:rPr>
              <a:t>глубине</a:t>
            </a:r>
            <a:endParaRPr lang="ru-RU" dirty="0">
              <a:latin typeface="Times New Roman" panose="02020603050405020304" pitchFamily="18" charset="0"/>
              <a:cs typeface="Times New Roman" panose="02020603050405020304" pitchFamily="18" charset="0"/>
            </a:endParaRPr>
          </a:p>
        </p:txBody>
      </p:sp>
      <p:sp>
        <p:nvSpPr>
          <p:cNvPr id="8" name="Объект 7"/>
          <p:cNvSpPr>
            <a:spLocks noGrp="1"/>
          </p:cNvSpPr>
          <p:nvPr>
            <p:ph sz="half" idx="2"/>
          </p:nvPr>
        </p:nvSpPr>
        <p:spPr/>
        <p:txBody>
          <a:bodyPr>
            <a:normAutofit lnSpcReduction="10000"/>
          </a:bodyPr>
          <a:lstStyle/>
          <a:p>
            <a:pPr lvl="1" algn="just"/>
            <a:r>
              <a:rPr lang="ru-RU" dirty="0">
                <a:latin typeface="Times New Roman" panose="02020603050405020304" pitchFamily="18" charset="0"/>
                <a:cs typeface="Times New Roman" panose="02020603050405020304" pitchFamily="18" charset="0"/>
              </a:rPr>
              <a:t>Большой объем требуемой памяти</a:t>
            </a:r>
          </a:p>
          <a:p>
            <a:pPr lvl="1" algn="just"/>
            <a:r>
              <a:rPr lang="ru-RU" dirty="0">
                <a:latin typeface="Times New Roman" panose="02020603050405020304" pitchFamily="18" charset="0"/>
                <a:cs typeface="Times New Roman" panose="02020603050405020304" pitchFamily="18" charset="0"/>
              </a:rPr>
              <a:t>Трудоемкости</a:t>
            </a:r>
          </a:p>
          <a:p>
            <a:pPr lvl="1" algn="just"/>
            <a:r>
              <a:rPr lang="ru-RU" dirty="0">
                <a:latin typeface="Times New Roman" panose="02020603050405020304" pitchFamily="18" charset="0"/>
                <a:cs typeface="Times New Roman" panose="02020603050405020304" pitchFamily="18" charset="0"/>
              </a:rPr>
              <a:t>Высокая стоимость устранения лестничного эффекта</a:t>
            </a:r>
          </a:p>
          <a:p>
            <a:pPr lvl="1" algn="just"/>
            <a:r>
              <a:rPr lang="ru-RU" dirty="0">
                <a:latin typeface="Times New Roman" panose="02020603050405020304" pitchFamily="18" charset="0"/>
                <a:cs typeface="Times New Roman" panose="02020603050405020304" pitchFamily="18" charset="0"/>
              </a:rPr>
              <a:t>Высокая стоимость реализации эффектов прозрачности и просвечивания</a:t>
            </a:r>
          </a:p>
        </p:txBody>
      </p:sp>
      <p:sp>
        <p:nvSpPr>
          <p:cNvPr id="2" name="Номер слайда 1"/>
          <p:cNvSpPr>
            <a:spLocks noGrp="1"/>
          </p:cNvSpPr>
          <p:nvPr>
            <p:ph type="sldNum" sz="quarter" idx="12"/>
          </p:nvPr>
        </p:nvSpPr>
        <p:spPr/>
        <p:txBody>
          <a:bodyPr/>
          <a:lstStyle/>
          <a:p>
            <a:fld id="{13CDD643-0A32-4A04-A6C6-056CD1B8DAAF}" type="slidenum">
              <a:rPr lang="ru-RU" smtClean="0"/>
              <a:t>24</a:t>
            </a:fld>
            <a:endParaRPr lang="ru-RU"/>
          </a:p>
        </p:txBody>
      </p:sp>
    </p:spTree>
    <p:extLst>
      <p:ext uri="{BB962C8B-B14F-4D97-AF65-F5344CB8AC3E}">
        <p14:creationId xmlns:p14="http://schemas.microsoft.com/office/powerpoint/2010/main" val="128163119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Формальное описание алгоритма</a:t>
            </a:r>
          </a:p>
        </p:txBody>
      </p:sp>
      <p:sp>
        <p:nvSpPr>
          <p:cNvPr id="3" name="Объект 2"/>
          <p:cNvSpPr>
            <a:spLocks noGrp="1"/>
          </p:cNvSpPr>
          <p:nvPr>
            <p:ph sz="half" idx="1"/>
          </p:nvPr>
        </p:nvSpPr>
        <p:spPr>
          <a:xfrm>
            <a:off x="888023" y="1845733"/>
            <a:ext cx="5477608" cy="4344051"/>
          </a:xfrm>
        </p:spPr>
        <p:txBody>
          <a:bodyPr>
            <a:normAutofit lnSpcReduction="10000"/>
          </a:bodyPr>
          <a:lstStyle/>
          <a:p>
            <a:pPr lvl="1" algn="just"/>
            <a:r>
              <a:rPr lang="ru-RU" dirty="0" smtClean="0">
                <a:latin typeface="Times New Roman" panose="02020603050405020304" pitchFamily="18" charset="0"/>
                <a:cs typeface="Times New Roman" panose="02020603050405020304" pitchFamily="18" charset="0"/>
              </a:rPr>
              <a:t>заполнить буфер кадра фоновым значением интенсивности или цвета</a:t>
            </a:r>
          </a:p>
          <a:p>
            <a:pPr lvl="1" algn="just"/>
            <a:r>
              <a:rPr lang="ru-RU" dirty="0" smtClean="0">
                <a:latin typeface="Times New Roman" panose="02020603050405020304" pitchFamily="18" charset="0"/>
                <a:cs typeface="Times New Roman" panose="02020603050405020304" pitchFamily="18" charset="0"/>
              </a:rPr>
              <a:t>заполнить z-буфер минимальным значением z</a:t>
            </a:r>
          </a:p>
          <a:p>
            <a:pPr lvl="1" algn="just"/>
            <a:r>
              <a:rPr lang="ru-RU" dirty="0" smtClean="0">
                <a:latin typeface="Times New Roman" panose="02020603050405020304" pitchFamily="18" charset="0"/>
                <a:cs typeface="Times New Roman" panose="02020603050405020304" pitchFamily="18" charset="0"/>
              </a:rPr>
              <a:t>преобразовать каждый многоугольник в растровую форму в произвольном порядке</a:t>
            </a:r>
          </a:p>
          <a:p>
            <a:pPr lvl="1" algn="just"/>
            <a:r>
              <a:rPr lang="ru-RU" dirty="0" smtClean="0">
                <a:latin typeface="Times New Roman" panose="02020603050405020304" pitchFamily="18" charset="0"/>
                <a:cs typeface="Times New Roman" panose="02020603050405020304" pitchFamily="18" charset="0"/>
              </a:rPr>
              <a:t>для каждого пикселя(x, y) в многоугольнике вычислить его глубину z(x, y) сравнить глубину z(x, y) со значением z-буфера(x, y), хранящимся в z-буфере в этой же позиции</a:t>
            </a:r>
          </a:p>
          <a:p>
            <a:pPr lvl="1" algn="just"/>
            <a:r>
              <a:rPr lang="ru-RU" dirty="0" smtClean="0">
                <a:latin typeface="Times New Roman" panose="02020603050405020304" pitchFamily="18" charset="0"/>
                <a:cs typeface="Times New Roman" panose="02020603050405020304" pitchFamily="18" charset="0"/>
              </a:rPr>
              <a:t>если z(x, y) &gt; z-буфер(x, y), то записать атрибут этого многоугольника (интенсивность, цвет и т. п.) в буфер кадра и заменить </a:t>
            </a:r>
            <a:r>
              <a:rPr lang="en-US" dirty="0" smtClean="0">
                <a:latin typeface="Times New Roman" panose="02020603050405020304" pitchFamily="18" charset="0"/>
                <a:cs typeface="Times New Roman" panose="02020603050405020304" pitchFamily="18" charset="0"/>
              </a:rPr>
              <a:t>z</a:t>
            </a:r>
            <a:r>
              <a:rPr lang="ru-RU" dirty="0" smtClean="0">
                <a:latin typeface="Times New Roman" panose="02020603050405020304" pitchFamily="18" charset="0"/>
                <a:cs typeface="Times New Roman" panose="02020603050405020304" pitchFamily="18" charset="0"/>
              </a:rPr>
              <a:t>-буфер(x, y) на z(x, y), в противном случае никаких действий не производить</a:t>
            </a:r>
          </a:p>
          <a:p>
            <a:pPr marL="201168" lvl="1" indent="0" algn="just">
              <a:buNone/>
            </a:pPr>
            <a:r>
              <a:rPr lang="ru-RU" dirty="0" smtClean="0">
                <a:latin typeface="Times New Roman" panose="02020603050405020304" pitchFamily="18" charset="0"/>
                <a:cs typeface="Times New Roman" panose="02020603050405020304" pitchFamily="18" charset="0"/>
              </a:rPr>
              <a:t>В </a:t>
            </a:r>
            <a:r>
              <a:rPr lang="ru-RU" dirty="0">
                <a:latin typeface="Times New Roman" panose="02020603050405020304" pitchFamily="18" charset="0"/>
                <a:cs typeface="Times New Roman" panose="02020603050405020304" pitchFamily="18" charset="0"/>
              </a:rPr>
              <a:t>качестве предварительного шага там, где это целесообразно, применяется удаление </a:t>
            </a:r>
            <a:r>
              <a:rPr lang="ru-RU" dirty="0" err="1">
                <a:latin typeface="Times New Roman" panose="02020603050405020304" pitchFamily="18" charset="0"/>
                <a:cs typeface="Times New Roman" panose="02020603050405020304" pitchFamily="18" charset="0"/>
              </a:rPr>
              <a:t>нелицевых</a:t>
            </a:r>
            <a:r>
              <a:rPr lang="ru-RU" dirty="0">
                <a:latin typeface="Times New Roman" panose="02020603050405020304" pitchFamily="18" charset="0"/>
                <a:cs typeface="Times New Roman" panose="02020603050405020304" pitchFamily="18" charset="0"/>
              </a:rPr>
              <a:t> граней.</a:t>
            </a:r>
          </a:p>
          <a:p>
            <a:pPr lvl="1"/>
            <a:endParaRPr lang="ru-RU" dirty="0" smtClean="0"/>
          </a:p>
          <a:p>
            <a:endParaRPr lang="ru-RU" dirty="0"/>
          </a:p>
        </p:txBody>
      </p:sp>
      <p:pic>
        <p:nvPicPr>
          <p:cNvPr id="5" name="Объект 4" descr="рис. 21.1"/>
          <p:cNvPicPr>
            <a:picLocks noGrp="1"/>
          </p:cNvPicPr>
          <p:nvPr>
            <p:ph sz="half" idx="2"/>
          </p:nvPr>
        </p:nvPicPr>
        <p:blipFill rotWithShape="1">
          <a:blip r:embed="rId2">
            <a:extLst>
              <a:ext uri="{28A0092B-C50C-407E-A947-70E740481C1C}">
                <a14:useLocalDpi xmlns:a14="http://schemas.microsoft.com/office/drawing/2010/main" val="0"/>
              </a:ext>
            </a:extLst>
          </a:blip>
          <a:srcRect b="11195"/>
          <a:stretch/>
        </p:blipFill>
        <p:spPr bwMode="auto">
          <a:xfrm>
            <a:off x="6650282" y="2897769"/>
            <a:ext cx="5008318" cy="2239978"/>
          </a:xfrm>
          <a:prstGeom prst="rect">
            <a:avLst/>
          </a:prstGeom>
          <a:noFill/>
          <a:ln>
            <a:noFill/>
          </a:ln>
          <a:extLst>
            <a:ext uri="{53640926-AAD7-44D8-BBD7-CCE9431645EC}">
              <a14:shadowObscured xmlns:a14="http://schemas.microsoft.com/office/drawing/2010/main"/>
            </a:ext>
          </a:extLst>
        </p:spPr>
      </p:pic>
      <p:sp>
        <p:nvSpPr>
          <p:cNvPr id="4" name="Номер слайда 3"/>
          <p:cNvSpPr>
            <a:spLocks noGrp="1"/>
          </p:cNvSpPr>
          <p:nvPr>
            <p:ph type="sldNum" sz="quarter" idx="12"/>
          </p:nvPr>
        </p:nvSpPr>
        <p:spPr/>
        <p:txBody>
          <a:bodyPr/>
          <a:lstStyle/>
          <a:p>
            <a:fld id="{13CDD643-0A32-4A04-A6C6-056CD1B8DAAF}" type="slidenum">
              <a:rPr lang="ru-RU" smtClean="0"/>
              <a:t>25</a:t>
            </a:fld>
            <a:endParaRPr lang="ru-RU"/>
          </a:p>
        </p:txBody>
      </p:sp>
    </p:spTree>
    <p:extLst>
      <p:ext uri="{BB962C8B-B14F-4D97-AF65-F5344CB8AC3E}">
        <p14:creationId xmlns:p14="http://schemas.microsoft.com/office/powerpoint/2010/main" val="132306865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pPr algn="ctr"/>
            <a:r>
              <a:rPr lang="ru-RU" b="1" dirty="0"/>
              <a:t>Алгоритм построения теней </a:t>
            </a:r>
            <a:r>
              <a:rPr lang="ru-RU" b="1" dirty="0" err="1" smtClean="0"/>
              <a:t>Азертона</a:t>
            </a:r>
            <a:endParaRPr lang="ru-RU" b="1" dirty="0"/>
          </a:p>
        </p:txBody>
      </p:sp>
      <p:sp>
        <p:nvSpPr>
          <p:cNvPr id="3" name="Объект 2"/>
          <p:cNvSpPr>
            <a:spLocks noGrp="1"/>
          </p:cNvSpPr>
          <p:nvPr>
            <p:ph idx="1"/>
          </p:nvPr>
        </p:nvSpPr>
        <p:spPr>
          <a:xfrm>
            <a:off x="1097280" y="2232595"/>
            <a:ext cx="10058400" cy="4023360"/>
          </a:xfrm>
        </p:spPr>
        <p:txBody>
          <a:bodyPr>
            <a:normAutofit/>
          </a:bodyPr>
          <a:lstStyle/>
          <a:p>
            <a:pPr marL="0" indent="0" algn="just">
              <a:buNone/>
            </a:pPr>
            <a:r>
              <a:rPr lang="ru-RU" sz="1800" dirty="0" err="1">
                <a:latin typeface="Times New Roman" panose="02020603050405020304" pitchFamily="18" charset="0"/>
                <a:cs typeface="Times New Roman" panose="02020603050405020304" pitchFamily="18" charset="0"/>
              </a:rPr>
              <a:t>Азертон</a:t>
            </a:r>
            <a:r>
              <a:rPr lang="ru-RU" sz="1800" dirty="0">
                <a:latin typeface="Times New Roman" panose="02020603050405020304" pitchFamily="18" charset="0"/>
                <a:cs typeface="Times New Roman" panose="02020603050405020304" pitchFamily="18" charset="0"/>
              </a:rPr>
              <a:t> включил построение теней в алгоритм удаления невидимых поверхностей, основанный на методе отсечения </a:t>
            </a:r>
            <a:r>
              <a:rPr lang="ru-RU" sz="1800" dirty="0" err="1" smtClean="0">
                <a:latin typeface="Times New Roman" panose="02020603050405020304" pitchFamily="18" charset="0"/>
                <a:cs typeface="Times New Roman" panose="02020603050405020304" pitchFamily="18" charset="0"/>
              </a:rPr>
              <a:t>Вейлера-Азертона</a:t>
            </a:r>
            <a:r>
              <a:rPr lang="ru-RU" sz="1800" dirty="0" smtClean="0">
                <a:latin typeface="Times New Roman" panose="02020603050405020304" pitchFamily="18" charset="0"/>
                <a:cs typeface="Times New Roman" panose="02020603050405020304" pitchFamily="18" charset="0"/>
              </a:rPr>
              <a:t>. </a:t>
            </a:r>
            <a:r>
              <a:rPr lang="ru-RU" sz="1800" dirty="0">
                <a:latin typeface="Times New Roman" panose="02020603050405020304" pitchFamily="18" charset="0"/>
                <a:cs typeface="Times New Roman" panose="02020603050405020304" pitchFamily="18" charset="0"/>
              </a:rPr>
              <a:t>Его преимущество состоит в том, что он работает в объектном пространстве и результаты годятся как для точных расчетов, так и для синтеза изображений. </a:t>
            </a:r>
          </a:p>
        </p:txBody>
      </p:sp>
      <p:sp>
        <p:nvSpPr>
          <p:cNvPr id="4" name="Номер слайда 3"/>
          <p:cNvSpPr>
            <a:spLocks noGrp="1"/>
          </p:cNvSpPr>
          <p:nvPr>
            <p:ph type="sldNum" sz="quarter" idx="12"/>
          </p:nvPr>
        </p:nvSpPr>
        <p:spPr/>
        <p:txBody>
          <a:bodyPr/>
          <a:lstStyle/>
          <a:p>
            <a:fld id="{13CDD643-0A32-4A04-A6C6-056CD1B8DAAF}" type="slidenum">
              <a:rPr lang="ru-RU" smtClean="0"/>
              <a:t>26</a:t>
            </a:fld>
            <a:endParaRPr lang="ru-RU"/>
          </a:p>
        </p:txBody>
      </p:sp>
    </p:spTree>
    <p:extLst>
      <p:ext uri="{BB962C8B-B14F-4D97-AF65-F5344CB8AC3E}">
        <p14:creationId xmlns:p14="http://schemas.microsoft.com/office/powerpoint/2010/main" val="23573921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fld id="{13CDD643-0A32-4A04-A6C6-056CD1B8DAAF}" type="slidenum">
              <a:rPr lang="ru-RU" smtClean="0"/>
              <a:t>27</a:t>
            </a:fld>
            <a:endParaRPr lang="ru-RU"/>
          </a:p>
        </p:txBody>
      </p:sp>
      <p:sp>
        <p:nvSpPr>
          <p:cNvPr id="3" name="Объект 2"/>
          <p:cNvSpPr>
            <a:spLocks noGrp="1"/>
          </p:cNvSpPr>
          <p:nvPr>
            <p:ph sz="half" idx="4294967295"/>
          </p:nvPr>
        </p:nvSpPr>
        <p:spPr>
          <a:xfrm>
            <a:off x="1026500" y="1925395"/>
            <a:ext cx="4938713" cy="4022725"/>
          </a:xfrm>
        </p:spPr>
        <p:txBody>
          <a:bodyPr>
            <a:normAutofit/>
          </a:bodyPr>
          <a:lstStyle/>
          <a:p>
            <a:pPr marL="0" indent="0" algn="just">
              <a:buNone/>
            </a:pPr>
            <a:r>
              <a:rPr lang="ru-RU" sz="1800" dirty="0" smtClean="0">
                <a:latin typeface="Times New Roman" panose="02020603050405020304" pitchFamily="18" charset="0"/>
                <a:cs typeface="Times New Roman" panose="02020603050405020304" pitchFamily="18" charset="0"/>
              </a:rPr>
              <a:t>На </a:t>
            </a:r>
            <a:r>
              <a:rPr lang="ru-RU" sz="1800" dirty="0">
                <a:latin typeface="Times New Roman" panose="02020603050405020304" pitchFamily="18" charset="0"/>
                <a:cs typeface="Times New Roman" panose="02020603050405020304" pitchFamily="18" charset="0"/>
              </a:rPr>
              <a:t>первом шаге с помощью алгоритма удаления невидимых поверхностей выделяются освещенные, то есть видимые из </a:t>
            </a:r>
            <a:r>
              <a:rPr lang="ru-RU" sz="1800" dirty="0" smtClean="0">
                <a:latin typeface="Times New Roman" panose="02020603050405020304" pitchFamily="18" charset="0"/>
                <a:cs typeface="Times New Roman" panose="02020603050405020304" pitchFamily="18" charset="0"/>
              </a:rPr>
              <a:t>положения </a:t>
            </a:r>
            <a:r>
              <a:rPr lang="ru-RU" sz="1800" dirty="0">
                <a:latin typeface="Times New Roman" panose="02020603050405020304" pitchFamily="18" charset="0"/>
                <a:cs typeface="Times New Roman" panose="02020603050405020304" pitchFamily="18" charset="0"/>
              </a:rPr>
              <a:t>источника грани. </a:t>
            </a:r>
            <a:endParaRPr lang="ru-RU" sz="1800" dirty="0" smtClean="0">
              <a:latin typeface="Times New Roman" panose="02020603050405020304" pitchFamily="18" charset="0"/>
              <a:cs typeface="Times New Roman" panose="02020603050405020304" pitchFamily="18" charset="0"/>
            </a:endParaRPr>
          </a:p>
          <a:p>
            <a:pPr marL="0" indent="0" algn="just">
              <a:buNone/>
            </a:pPr>
            <a:r>
              <a:rPr lang="ru-RU" sz="1800" dirty="0" smtClean="0">
                <a:latin typeface="Times New Roman" panose="02020603050405020304" pitchFamily="18" charset="0"/>
                <a:cs typeface="Times New Roman" panose="02020603050405020304" pitchFamily="18" charset="0"/>
              </a:rPr>
              <a:t>Освещенные </a:t>
            </a:r>
            <a:r>
              <a:rPr lang="ru-RU" sz="1800" dirty="0">
                <a:latin typeface="Times New Roman" panose="02020603050405020304" pitchFamily="18" charset="0"/>
                <a:cs typeface="Times New Roman" panose="02020603050405020304" pitchFamily="18" charset="0"/>
              </a:rPr>
              <a:t>многоугольники помечаются и преобразуются к исходной ориентации, где они приписываются к своим прототипам в качестве многоугольников детализации поверхности</a:t>
            </a:r>
            <a:r>
              <a:rPr lang="ru-RU" sz="1800" dirty="0" smtClean="0">
                <a:latin typeface="Times New Roman" panose="02020603050405020304" pitchFamily="18" charset="0"/>
                <a:cs typeface="Times New Roman" panose="02020603050405020304" pitchFamily="18" charset="0"/>
              </a:rPr>
              <a:t>.</a:t>
            </a:r>
            <a:endParaRPr lang="ru-RU" sz="1800" dirty="0">
              <a:latin typeface="Times New Roman" panose="02020603050405020304" pitchFamily="18" charset="0"/>
              <a:cs typeface="Times New Roman" panose="02020603050405020304" pitchFamily="18" charset="0"/>
            </a:endParaRPr>
          </a:p>
        </p:txBody>
      </p:sp>
      <p:pic>
        <p:nvPicPr>
          <p:cNvPr id="5" name="Рисунок 4"/>
          <p:cNvPicPr/>
          <p:nvPr/>
        </p:nvPicPr>
        <p:blipFill>
          <a:blip r:embed="rId2">
            <a:extLst>
              <a:ext uri="{28A0092B-C50C-407E-A947-70E740481C1C}">
                <a14:useLocalDpi xmlns:a14="http://schemas.microsoft.com/office/drawing/2010/main" val="0"/>
              </a:ext>
            </a:extLst>
          </a:blip>
          <a:stretch>
            <a:fillRect/>
          </a:stretch>
        </p:blipFill>
        <p:spPr>
          <a:xfrm>
            <a:off x="5965213" y="2032856"/>
            <a:ext cx="5505450" cy="2352675"/>
          </a:xfrm>
          <a:prstGeom prst="rect">
            <a:avLst/>
          </a:prstGeom>
        </p:spPr>
      </p:pic>
    </p:spTree>
    <p:extLst>
      <p:ext uri="{BB962C8B-B14F-4D97-AF65-F5344CB8AC3E}">
        <p14:creationId xmlns:p14="http://schemas.microsoft.com/office/powerpoint/2010/main" val="154613507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09637" y="1767253"/>
            <a:ext cx="5055576" cy="3147647"/>
          </a:xfrm>
          <a:prstGeom prst="rect">
            <a:avLst/>
          </a:prstGeom>
          <a:noFill/>
        </p:spPr>
        <p:txBody>
          <a:bodyPr wrap="square" rtlCol="0">
            <a:spAutoFit/>
          </a:bodyPr>
          <a:lstStyle/>
          <a:p>
            <a:pPr algn="just"/>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Для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того чтобы не получить ложных теней, сцену надо рассматривать только в пределах видимого или отсекающего объема, определенного положением источника. Иначе область вне этого объема окажется затененной, и наблюдатель увидит ложные тени. Это ограничение требует также, чтобы источник не находился в пределах сцены, так как в этом случае не существует перспективного или аксонометрического преобразования с центром в источнике, которое охватывало бы всю сцену.</a:t>
            </a:r>
          </a:p>
        </p:txBody>
      </p:sp>
      <p:sp>
        <p:nvSpPr>
          <p:cNvPr id="4" name="Номер слайда 3"/>
          <p:cNvSpPr>
            <a:spLocks noGrp="1"/>
          </p:cNvSpPr>
          <p:nvPr>
            <p:ph type="sldNum" sz="quarter" idx="12"/>
          </p:nvPr>
        </p:nvSpPr>
        <p:spPr/>
        <p:txBody>
          <a:bodyPr/>
          <a:lstStyle/>
          <a:p>
            <a:fld id="{13CDD643-0A32-4A04-A6C6-056CD1B8DAAF}" type="slidenum">
              <a:rPr lang="ru-RU" smtClean="0"/>
              <a:t>28</a:t>
            </a:fld>
            <a:endParaRPr lang="ru-RU"/>
          </a:p>
        </p:txBody>
      </p:sp>
      <p:pic>
        <p:nvPicPr>
          <p:cNvPr id="6" name="Рисунок 5"/>
          <p:cNvPicPr/>
          <p:nvPr/>
        </p:nvPicPr>
        <p:blipFill>
          <a:blip r:embed="rId2">
            <a:extLst>
              <a:ext uri="{28A0092B-C50C-407E-A947-70E740481C1C}">
                <a14:useLocalDpi xmlns:a14="http://schemas.microsoft.com/office/drawing/2010/main" val="0"/>
              </a:ext>
            </a:extLst>
          </a:blip>
          <a:stretch>
            <a:fillRect/>
          </a:stretch>
        </p:blipFill>
        <p:spPr>
          <a:xfrm>
            <a:off x="5965213" y="2032856"/>
            <a:ext cx="5505450" cy="2352675"/>
          </a:xfrm>
          <a:prstGeom prst="rect">
            <a:avLst/>
          </a:prstGeom>
        </p:spPr>
      </p:pic>
    </p:spTree>
    <p:extLst>
      <p:ext uri="{BB962C8B-B14F-4D97-AF65-F5344CB8AC3E}">
        <p14:creationId xmlns:p14="http://schemas.microsoft.com/office/powerpoint/2010/main" val="427137614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94592" y="2180492"/>
            <a:ext cx="5328139" cy="2031325"/>
          </a:xfrm>
          <a:prstGeom prst="rect">
            <a:avLst/>
          </a:prstGeom>
          <a:noFill/>
        </p:spPr>
        <p:txBody>
          <a:bodyPr wrap="square" rtlCol="0">
            <a:spAutoFit/>
          </a:bodyPr>
          <a:lstStyle/>
          <a:p>
            <a:pPr algn="just"/>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На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втором шаге объединенные данные о многоугольниках обрабатываются из положения наблюдателя. Если какая-либо область не освещена, применяется соответствующее правило расчета интенсивности с учетом затенения.</a:t>
            </a: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Если источников несколько, то к базе данных добавляется несколько наборов освещенных граней.</a:t>
            </a:r>
          </a:p>
        </p:txBody>
      </p:sp>
      <p:sp>
        <p:nvSpPr>
          <p:cNvPr id="4" name="Номер слайда 3"/>
          <p:cNvSpPr>
            <a:spLocks noGrp="1"/>
          </p:cNvSpPr>
          <p:nvPr>
            <p:ph type="sldNum" sz="quarter" idx="12"/>
          </p:nvPr>
        </p:nvSpPr>
        <p:spPr/>
        <p:txBody>
          <a:bodyPr/>
          <a:lstStyle/>
          <a:p>
            <a:fld id="{13CDD643-0A32-4A04-A6C6-056CD1B8DAAF}" type="slidenum">
              <a:rPr lang="ru-RU" smtClean="0"/>
              <a:t>29</a:t>
            </a:fld>
            <a:endParaRPr lang="ru-RU"/>
          </a:p>
        </p:txBody>
      </p:sp>
      <p:pic>
        <p:nvPicPr>
          <p:cNvPr id="5" name="Рисунок 4"/>
          <p:cNvPicPr/>
          <p:nvPr/>
        </p:nvPicPr>
        <p:blipFill>
          <a:blip r:embed="rId2">
            <a:extLst>
              <a:ext uri="{28A0092B-C50C-407E-A947-70E740481C1C}">
                <a14:useLocalDpi xmlns:a14="http://schemas.microsoft.com/office/drawing/2010/main" val="0"/>
              </a:ext>
            </a:extLst>
          </a:blip>
          <a:stretch>
            <a:fillRect/>
          </a:stretch>
        </p:blipFill>
        <p:spPr>
          <a:xfrm>
            <a:off x="5965213" y="2032856"/>
            <a:ext cx="5505450" cy="2352675"/>
          </a:xfrm>
          <a:prstGeom prst="rect">
            <a:avLst/>
          </a:prstGeom>
        </p:spPr>
      </p:pic>
    </p:spTree>
    <p:extLst>
      <p:ext uri="{BB962C8B-B14F-4D97-AF65-F5344CB8AC3E}">
        <p14:creationId xmlns:p14="http://schemas.microsoft.com/office/powerpoint/2010/main" val="274737899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Значение теней при построении реалистических изображений</a:t>
            </a:r>
          </a:p>
        </p:txBody>
      </p:sp>
      <p:sp>
        <p:nvSpPr>
          <p:cNvPr id="3" name="Объект 2"/>
          <p:cNvSpPr>
            <a:spLocks noGrp="1"/>
          </p:cNvSpPr>
          <p:nvPr>
            <p:ph sz="half" idx="1"/>
          </p:nvPr>
        </p:nvSpPr>
        <p:spPr>
          <a:xfrm>
            <a:off x="793065" y="1944670"/>
            <a:ext cx="4937760" cy="4023360"/>
          </a:xfrm>
        </p:spPr>
        <p:txBody>
          <a:bodyPr>
            <a:normAutofit/>
          </a:bodyPr>
          <a:lstStyle/>
          <a:p>
            <a:pPr algn="just"/>
            <a:r>
              <a:rPr lang="ru-RU" sz="1800" dirty="0">
                <a:latin typeface="Times New Roman" panose="02020603050405020304" pitchFamily="18" charset="0"/>
                <a:cs typeface="Times New Roman" panose="02020603050405020304" pitchFamily="18" charset="0"/>
              </a:rPr>
              <a:t>Игра света и </a:t>
            </a:r>
            <a:r>
              <a:rPr lang="ru-RU" sz="1800" dirty="0" smtClean="0">
                <a:latin typeface="Times New Roman" panose="02020603050405020304" pitchFamily="18" charset="0"/>
                <a:cs typeface="Times New Roman" panose="02020603050405020304" pitchFamily="18" charset="0"/>
              </a:rPr>
              <a:t>тени </a:t>
            </a:r>
            <a:r>
              <a:rPr lang="ru-RU" sz="1800" dirty="0">
                <a:latin typeface="Times New Roman" panose="02020603050405020304" pitchFamily="18" charset="0"/>
                <a:cs typeface="Times New Roman" panose="02020603050405020304" pitchFamily="18" charset="0"/>
              </a:rPr>
              <a:t>- одно из главных средств выразительности. Она помогает показать объем, свойства и положение объекта в пространстве. Предметы, у которых проработана светотень, выглядят более выразительно. Зритель лучше считывает задуманную форму, объем и положение предмета в </a:t>
            </a:r>
            <a:r>
              <a:rPr lang="ru-RU" sz="1800" dirty="0" smtClean="0">
                <a:latin typeface="Times New Roman" panose="02020603050405020304" pitchFamily="18" charset="0"/>
                <a:cs typeface="Times New Roman" panose="02020603050405020304" pitchFamily="18" charset="0"/>
              </a:rPr>
              <a:t>пространстве.</a:t>
            </a:r>
            <a:endParaRPr lang="ru-RU" sz="1800" dirty="0">
              <a:latin typeface="Times New Roman" panose="02020603050405020304" pitchFamily="18" charset="0"/>
              <a:cs typeface="Times New Roman" panose="02020603050405020304" pitchFamily="18" charset="0"/>
            </a:endParaRPr>
          </a:p>
        </p:txBody>
      </p:sp>
      <p:pic>
        <p:nvPicPr>
          <p:cNvPr id="5" name="Объект 4" descr="1.jpg?1578457930"/>
          <p:cNvPicPr>
            <a:picLocks noGrp="1"/>
          </p:cNvPicPr>
          <p:nvPr>
            <p:ph sz="half" idx="2"/>
          </p:nvPr>
        </p:nvPicPr>
        <p:blipFill rotWithShape="1">
          <a:blip r:embed="rId2" cstate="print">
            <a:extLst>
              <a:ext uri="{28A0092B-C50C-407E-A947-70E740481C1C}">
                <a14:useLocalDpi xmlns:a14="http://schemas.microsoft.com/office/drawing/2010/main" val="0"/>
              </a:ext>
            </a:extLst>
          </a:blip>
          <a:srcRect t="31462"/>
          <a:stretch/>
        </p:blipFill>
        <p:spPr bwMode="auto">
          <a:xfrm>
            <a:off x="6126480" y="1944670"/>
            <a:ext cx="5029200" cy="2715914"/>
          </a:xfrm>
          <a:prstGeom prst="rect">
            <a:avLst/>
          </a:prstGeom>
          <a:noFill/>
          <a:ln>
            <a:noFill/>
          </a:ln>
          <a:extLst>
            <a:ext uri="{53640926-AAD7-44D8-BBD7-CCE9431645EC}">
              <a14:shadowObscured xmlns:a14="http://schemas.microsoft.com/office/drawing/2010/main"/>
            </a:ext>
          </a:extLst>
        </p:spPr>
      </p:pic>
      <p:sp>
        <p:nvSpPr>
          <p:cNvPr id="4" name="Номер слайда 3"/>
          <p:cNvSpPr>
            <a:spLocks noGrp="1"/>
          </p:cNvSpPr>
          <p:nvPr>
            <p:ph type="sldNum" sz="quarter" idx="12"/>
          </p:nvPr>
        </p:nvSpPr>
        <p:spPr/>
        <p:txBody>
          <a:bodyPr/>
          <a:lstStyle/>
          <a:p>
            <a:fld id="{13CDD643-0A32-4A04-A6C6-056CD1B8DAAF}" type="slidenum">
              <a:rPr lang="ru-RU" smtClean="0"/>
              <a:t>3</a:t>
            </a:fld>
            <a:endParaRPr lang="ru-RU"/>
          </a:p>
        </p:txBody>
      </p:sp>
      <p:sp>
        <p:nvSpPr>
          <p:cNvPr id="7" name="TextBox 6"/>
          <p:cNvSpPr txBox="1"/>
          <p:nvPr/>
        </p:nvSpPr>
        <p:spPr>
          <a:xfrm>
            <a:off x="7401364" y="4660584"/>
            <a:ext cx="2479431" cy="369332"/>
          </a:xfrm>
          <a:prstGeom prst="rect">
            <a:avLst/>
          </a:prstGeom>
          <a:noFill/>
        </p:spPr>
        <p:txBody>
          <a:bodyPr wrap="square" rtlCol="0">
            <a:spAutoFit/>
          </a:bodyPr>
          <a:lstStyle/>
          <a:p>
            <a:pPr algn="ctr"/>
            <a:r>
              <a:rPr lang="ru-RU" dirty="0" smtClean="0">
                <a:solidFill>
                  <a:schemeClr val="bg1">
                    <a:lumMod val="50000"/>
                  </a:schemeClr>
                </a:solidFill>
              </a:rPr>
              <a:t>Форма и объём</a:t>
            </a:r>
            <a:endParaRPr lang="ru-RU" dirty="0">
              <a:solidFill>
                <a:schemeClr val="bg1">
                  <a:lumMod val="50000"/>
                </a:schemeClr>
              </a:solidFill>
            </a:endParaRPr>
          </a:p>
        </p:txBody>
      </p:sp>
    </p:spTree>
    <p:extLst>
      <p:ext uri="{BB962C8B-B14F-4D97-AF65-F5344CB8AC3E}">
        <p14:creationId xmlns:p14="http://schemas.microsoft.com/office/powerpoint/2010/main" val="402493795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Мягкие тени</a:t>
            </a:r>
          </a:p>
        </p:txBody>
      </p:sp>
      <p:sp>
        <p:nvSpPr>
          <p:cNvPr id="3" name="Объект 2"/>
          <p:cNvSpPr>
            <a:spLocks noGrp="1"/>
          </p:cNvSpPr>
          <p:nvPr>
            <p:ph idx="1"/>
          </p:nvPr>
        </p:nvSpPr>
        <p:spPr/>
        <p:txBody>
          <a:bodyPr/>
          <a:lstStyle/>
          <a:p>
            <a:pPr algn="just"/>
            <a:r>
              <a:rPr lang="ru-RU" sz="1800" dirty="0" smtClean="0">
                <a:latin typeface="Times New Roman" panose="02020603050405020304" pitchFamily="18" charset="0"/>
                <a:cs typeface="Times New Roman" panose="02020603050405020304" pitchFamily="18" charset="0"/>
              </a:rPr>
              <a:t>Наблюдения </a:t>
            </a:r>
            <a:r>
              <a:rPr lang="ru-RU" sz="1800" dirty="0">
                <a:latin typeface="Times New Roman" panose="02020603050405020304" pitchFamily="18" charset="0"/>
                <a:cs typeface="Times New Roman" panose="02020603050405020304" pitchFamily="18" charset="0"/>
              </a:rPr>
              <a:t>показывают, что тень неоднородна по своей интенсивности. Она состоит из полной тени и переходной полосы – полутени. Тени с резкими границами выглядят неправдоподобно. Мягкие тени способствуют увеличению реалистичности виртуальной </a:t>
            </a:r>
            <a:r>
              <a:rPr lang="ru-RU" sz="1800" dirty="0" smtClean="0">
                <a:latin typeface="Times New Roman" panose="02020603050405020304" pitchFamily="18" charset="0"/>
                <a:cs typeface="Times New Roman" panose="02020603050405020304" pitchFamily="18" charset="0"/>
              </a:rPr>
              <a:t>сцены. </a:t>
            </a:r>
            <a:endParaRPr lang="ru-RU" sz="1800" dirty="0">
              <a:latin typeface="Times New Roman" panose="02020603050405020304" pitchFamily="18" charset="0"/>
              <a:cs typeface="Times New Roman" panose="02020603050405020304" pitchFamily="18" charset="0"/>
            </a:endParaRPr>
          </a:p>
          <a:p>
            <a:pPr algn="just"/>
            <a:r>
              <a:rPr lang="ru-RU" sz="1800" dirty="0" smtClean="0">
                <a:latin typeface="Times New Roman" panose="02020603050405020304" pitchFamily="18" charset="0"/>
                <a:cs typeface="Times New Roman" panose="02020603050405020304" pitchFamily="18" charset="0"/>
              </a:rPr>
              <a:t>Существует </a:t>
            </a:r>
            <a:r>
              <a:rPr lang="ru-RU" sz="1800" dirty="0">
                <a:latin typeface="Times New Roman" panose="02020603050405020304" pitchFamily="18" charset="0"/>
                <a:cs typeface="Times New Roman" panose="02020603050405020304" pitchFamily="18" charset="0"/>
              </a:rPr>
              <a:t>несколько методик размытия границы тени на фиксированную величину. Так же имеются методы вычисления мягких теней. Резкие тени в компьютерной графике рассчитываются от точечных источников света, то мягкие – от протяженных. </a:t>
            </a:r>
          </a:p>
          <a:p>
            <a:endParaRPr lang="ru-RU" dirty="0"/>
          </a:p>
        </p:txBody>
      </p:sp>
      <p:sp>
        <p:nvSpPr>
          <p:cNvPr id="4" name="Номер слайда 3"/>
          <p:cNvSpPr>
            <a:spLocks noGrp="1"/>
          </p:cNvSpPr>
          <p:nvPr>
            <p:ph type="sldNum" sz="quarter" idx="12"/>
          </p:nvPr>
        </p:nvSpPr>
        <p:spPr/>
        <p:txBody>
          <a:bodyPr/>
          <a:lstStyle/>
          <a:p>
            <a:fld id="{13CDD643-0A32-4A04-A6C6-056CD1B8DAAF}" type="slidenum">
              <a:rPr lang="ru-RU" smtClean="0"/>
              <a:t>30</a:t>
            </a:fld>
            <a:endParaRPr lang="ru-RU"/>
          </a:p>
        </p:txBody>
      </p:sp>
    </p:spTree>
    <p:extLst>
      <p:ext uri="{BB962C8B-B14F-4D97-AF65-F5344CB8AC3E}">
        <p14:creationId xmlns:p14="http://schemas.microsoft.com/office/powerpoint/2010/main" val="372759131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Ход алгоритма</a:t>
            </a:r>
            <a:endParaRPr lang="ru-RU" b="1" dirty="0"/>
          </a:p>
        </p:txBody>
      </p:sp>
      <p:sp>
        <p:nvSpPr>
          <p:cNvPr id="3" name="Объект 2"/>
          <p:cNvSpPr>
            <a:spLocks noGrp="1"/>
          </p:cNvSpPr>
          <p:nvPr>
            <p:ph sz="half" idx="1"/>
          </p:nvPr>
        </p:nvSpPr>
        <p:spPr/>
        <p:txBody>
          <a:bodyPr>
            <a:noAutofit/>
          </a:bodyPr>
          <a:lstStyle/>
          <a:p>
            <a:pPr algn="just"/>
            <a:r>
              <a:rPr lang="ru-RU" sz="1800" dirty="0">
                <a:latin typeface="Times New Roman" panose="02020603050405020304" pitchFamily="18" charset="0"/>
                <a:cs typeface="Times New Roman" panose="02020603050405020304" pitchFamily="18" charset="0"/>
              </a:rPr>
              <a:t>Данный метод основан на алгоритме </a:t>
            </a:r>
            <a:r>
              <a:rPr lang="en-US" sz="1800" dirty="0">
                <a:latin typeface="Times New Roman" panose="02020603050405020304" pitchFamily="18" charset="0"/>
                <a:cs typeface="Times New Roman" panose="02020603050405020304" pitchFamily="18" charset="0"/>
              </a:rPr>
              <a:t>Single Sample Soft Shadows</a:t>
            </a:r>
            <a:r>
              <a:rPr lang="ru-RU" sz="1800" dirty="0" smtClean="0">
                <a:latin typeface="Times New Roman" panose="02020603050405020304" pitchFamily="18" charset="0"/>
                <a:cs typeface="Times New Roman" panose="02020603050405020304" pitchFamily="18" charset="0"/>
              </a:rPr>
              <a:t>.</a:t>
            </a:r>
          </a:p>
          <a:p>
            <a:pPr algn="just"/>
            <a:r>
              <a:rPr lang="ru-RU" sz="1800" dirty="0">
                <a:latin typeface="Times New Roman" panose="02020603050405020304" pitchFamily="18" charset="0"/>
                <a:cs typeface="Times New Roman" panose="02020603050405020304" pitchFamily="18" charset="0"/>
              </a:rPr>
              <a:t>В соответствии с алгоритмом теневых карт формируется теневая карта, которая представляет собой матрицу видимых со стороны источника света точек и расстояния до них. Для определения освещённости точки сцены или её затенения для неё вычисляется расстояние от источника света и сравнивается со значением из теневой карты для соответствующей позиции. Если расстояние до точки источника света больше чем значение из теневой карты, значит точка заслонена другим объектом, то есть затенена. Если расстояния равны, то точка освещена.</a:t>
            </a:r>
          </a:p>
        </p:txBody>
      </p:sp>
      <p:pic>
        <p:nvPicPr>
          <p:cNvPr id="5" name="Объект 4"/>
          <p:cNvPicPr>
            <a:picLocks noGrp="1"/>
          </p:cNvPicPr>
          <p:nvPr>
            <p:ph sz="half" idx="2"/>
          </p:nvPr>
        </p:nvPicPr>
        <p:blipFill>
          <a:blip r:embed="rId2">
            <a:extLst>
              <a:ext uri="{28A0092B-C50C-407E-A947-70E740481C1C}">
                <a14:useLocalDpi xmlns:a14="http://schemas.microsoft.com/office/drawing/2010/main" val="0"/>
              </a:ext>
            </a:extLst>
          </a:blip>
          <a:stretch>
            <a:fillRect/>
          </a:stretch>
        </p:blipFill>
        <p:spPr>
          <a:xfrm>
            <a:off x="6218238" y="2455984"/>
            <a:ext cx="4937125" cy="2803282"/>
          </a:xfrm>
          <a:prstGeom prst="rect">
            <a:avLst/>
          </a:prstGeom>
        </p:spPr>
      </p:pic>
      <p:sp>
        <p:nvSpPr>
          <p:cNvPr id="4" name="Номер слайда 3"/>
          <p:cNvSpPr>
            <a:spLocks noGrp="1"/>
          </p:cNvSpPr>
          <p:nvPr>
            <p:ph type="sldNum" sz="quarter" idx="12"/>
          </p:nvPr>
        </p:nvSpPr>
        <p:spPr/>
        <p:txBody>
          <a:bodyPr/>
          <a:lstStyle/>
          <a:p>
            <a:fld id="{13CDD643-0A32-4A04-A6C6-056CD1B8DAAF}" type="slidenum">
              <a:rPr lang="ru-RU" smtClean="0"/>
              <a:t>31</a:t>
            </a:fld>
            <a:endParaRPr lang="ru-RU"/>
          </a:p>
        </p:txBody>
      </p:sp>
    </p:spTree>
    <p:extLst>
      <p:ext uri="{BB962C8B-B14F-4D97-AF65-F5344CB8AC3E}">
        <p14:creationId xmlns:p14="http://schemas.microsoft.com/office/powerpoint/2010/main" val="58221306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218238" y="2455984"/>
            <a:ext cx="4937125" cy="2803282"/>
          </a:xfrm>
          <a:prstGeom prst="rect">
            <a:avLst/>
          </a:prstGeom>
        </p:spPr>
      </p:pic>
      <p:sp>
        <p:nvSpPr>
          <p:cNvPr id="3" name="TextBox 2"/>
          <p:cNvSpPr txBox="1"/>
          <p:nvPr/>
        </p:nvSpPr>
        <p:spPr>
          <a:xfrm>
            <a:off x="597877" y="2294792"/>
            <a:ext cx="5284177" cy="2585323"/>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На следующем этапе проводится проверка на принадлежность точки к области полутени. Для освещённой точки производят поиск точки, затенённой в пределах заданного радиуса. Если таковая находится, значит, точка лежит в области внешней полутени, и её освещённость уменьшают пропорционально её видимости. Иначе её продолжают считать освещённой.</a:t>
            </a:r>
          </a:p>
          <a:p>
            <a:endParaRPr lang="ru-RU" dirty="0"/>
          </a:p>
        </p:txBody>
      </p:sp>
      <p:sp>
        <p:nvSpPr>
          <p:cNvPr id="4" name="Номер слайда 3"/>
          <p:cNvSpPr>
            <a:spLocks noGrp="1"/>
          </p:cNvSpPr>
          <p:nvPr>
            <p:ph type="sldNum" sz="quarter" idx="12"/>
          </p:nvPr>
        </p:nvSpPr>
        <p:spPr/>
        <p:txBody>
          <a:bodyPr/>
          <a:lstStyle/>
          <a:p>
            <a:fld id="{13CDD643-0A32-4A04-A6C6-056CD1B8DAAF}" type="slidenum">
              <a:rPr lang="ru-RU" smtClean="0"/>
              <a:t>32</a:t>
            </a:fld>
            <a:endParaRPr lang="ru-RU"/>
          </a:p>
        </p:txBody>
      </p:sp>
    </p:spTree>
    <p:extLst>
      <p:ext uri="{BB962C8B-B14F-4D97-AF65-F5344CB8AC3E}">
        <p14:creationId xmlns:p14="http://schemas.microsoft.com/office/powerpoint/2010/main" val="11792302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218238" y="2455984"/>
            <a:ext cx="4937125" cy="2803282"/>
          </a:xfrm>
          <a:prstGeom prst="rect">
            <a:avLst/>
          </a:prstGeom>
        </p:spPr>
      </p:pic>
      <p:sp>
        <p:nvSpPr>
          <p:cNvPr id="3" name="TextBox 2"/>
          <p:cNvSpPr txBox="1"/>
          <p:nvPr/>
        </p:nvSpPr>
        <p:spPr>
          <a:xfrm>
            <a:off x="571500" y="2031023"/>
            <a:ext cx="5143500" cy="2862322"/>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Для затенённой точки ищут точку, освещённую в пределах того же радиуса, и, если находят, то точке добавляют освещённости пропорционально её видимости. Считается, что точка лежит в области внутренней полутени. Если же ни одной точки освещённости рядом не находится, то данная точка считается полностью затенённой. Таким образом граница тени размывается и во внешнюю сторону, и во внутреннюю, </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образуя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полутень</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13CDD643-0A32-4A04-A6C6-056CD1B8DAAF}" type="slidenum">
              <a:rPr lang="ru-RU" smtClean="0"/>
              <a:t>33</a:t>
            </a:fld>
            <a:endParaRPr lang="ru-RU"/>
          </a:p>
        </p:txBody>
      </p:sp>
    </p:spTree>
    <p:extLst>
      <p:ext uri="{BB962C8B-B14F-4D97-AF65-F5344CB8AC3E}">
        <p14:creationId xmlns:p14="http://schemas.microsoft.com/office/powerpoint/2010/main" val="376837358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218238" y="2455984"/>
            <a:ext cx="4937125" cy="2803282"/>
          </a:xfrm>
          <a:prstGeom prst="rect">
            <a:avLst/>
          </a:prstGeom>
        </p:spPr>
      </p:pic>
      <p:sp>
        <p:nvSpPr>
          <p:cNvPr id="3" name="TextBox 2"/>
          <p:cNvSpPr txBox="1"/>
          <p:nvPr/>
        </p:nvSpPr>
        <p:spPr>
          <a:xfrm>
            <a:off x="826477" y="2455984"/>
            <a:ext cx="5020408" cy="2031325"/>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Полученная тень не является реалистичной, т.к. она одинаково размыта на всём протяжении.</a:t>
            </a:r>
          </a:p>
          <a:p>
            <a:pPr algn="just"/>
            <a:endParaRPr lang="ru-RU" dirty="0" smtClean="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Недостатки данного алгоритма: </a:t>
            </a:r>
            <a:r>
              <a:rPr lang="ru-RU" dirty="0" err="1" smtClean="0">
                <a:solidFill>
                  <a:schemeClr val="tx1">
                    <a:lumMod val="75000"/>
                    <a:lumOff val="25000"/>
                  </a:schemeClr>
                </a:solidFill>
                <a:latin typeface="Times New Roman" panose="02020603050405020304" pitchFamily="18" charset="0"/>
                <a:cs typeface="Times New Roman" panose="02020603050405020304" pitchFamily="18" charset="0"/>
              </a:rPr>
              <a:t>алиасинг</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протечки света (тёмные пятна на стыках) и темные полосы на границах смежных плоскостей</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a:t>
            </a:r>
            <a:endParaRPr lang="ru-RU"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13CDD643-0A32-4A04-A6C6-056CD1B8DAAF}" type="slidenum">
              <a:rPr lang="ru-RU" smtClean="0"/>
              <a:t>34</a:t>
            </a:fld>
            <a:endParaRPr lang="ru-RU"/>
          </a:p>
        </p:txBody>
      </p:sp>
    </p:spTree>
    <p:extLst>
      <p:ext uri="{BB962C8B-B14F-4D97-AF65-F5344CB8AC3E}">
        <p14:creationId xmlns:p14="http://schemas.microsoft.com/office/powerpoint/2010/main" val="185234423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Построение мягких </a:t>
            </a:r>
            <a:r>
              <a:rPr lang="ru-RU" b="1" dirty="0" smtClean="0"/>
              <a:t>теней </a:t>
            </a:r>
            <a:r>
              <a:rPr lang="ru-RU" b="1" dirty="0"/>
              <a:t>на основе алгоритма теневых объёмов</a:t>
            </a:r>
          </a:p>
        </p:txBody>
      </p:sp>
      <p:sp>
        <p:nvSpPr>
          <p:cNvPr id="3" name="Объект 2"/>
          <p:cNvSpPr>
            <a:spLocks noGrp="1"/>
          </p:cNvSpPr>
          <p:nvPr>
            <p:ph sz="half" idx="1"/>
          </p:nvPr>
        </p:nvSpPr>
        <p:spPr>
          <a:xfrm>
            <a:off x="1097280" y="2801550"/>
            <a:ext cx="4937760" cy="1708904"/>
          </a:xfrm>
        </p:spPr>
        <p:txBody>
          <a:bodyPr>
            <a:normAutofit/>
          </a:bodyPr>
          <a:lstStyle/>
          <a:p>
            <a:pPr algn="just"/>
            <a:r>
              <a:rPr lang="ru-RU" sz="1800" dirty="0">
                <a:latin typeface="Times New Roman" panose="02020603050405020304" pitchFamily="18" charset="0"/>
                <a:cs typeface="Times New Roman" panose="02020603050405020304" pitchFamily="18" charset="0"/>
              </a:rPr>
              <a:t>По данному алгоритму точка считается затенённой, если она лежит внутри одного из теневых объёмов. И, наоборот, точка освещена, если она находится вне любого из теневых объёмов.</a:t>
            </a:r>
          </a:p>
        </p:txBody>
      </p:sp>
      <p:pic>
        <p:nvPicPr>
          <p:cNvPr id="5" name="Объект 4"/>
          <p:cNvPicPr>
            <a:picLocks noGrp="1"/>
          </p:cNvPicPr>
          <p:nvPr>
            <p:ph sz="half" idx="2"/>
          </p:nvPr>
        </p:nvPicPr>
        <p:blipFill>
          <a:blip r:embed="rId2">
            <a:extLst>
              <a:ext uri="{28A0092B-C50C-407E-A947-70E740481C1C}">
                <a14:useLocalDpi xmlns:a14="http://schemas.microsoft.com/office/drawing/2010/main" val="0"/>
              </a:ext>
            </a:extLst>
          </a:blip>
          <a:stretch>
            <a:fillRect/>
          </a:stretch>
        </p:blipFill>
        <p:spPr>
          <a:xfrm>
            <a:off x="6438900" y="2108323"/>
            <a:ext cx="4495800" cy="2847975"/>
          </a:xfrm>
          <a:prstGeom prst="rect">
            <a:avLst/>
          </a:prstGeom>
        </p:spPr>
      </p:pic>
      <p:sp>
        <p:nvSpPr>
          <p:cNvPr id="4" name="Номер слайда 3"/>
          <p:cNvSpPr>
            <a:spLocks noGrp="1"/>
          </p:cNvSpPr>
          <p:nvPr>
            <p:ph type="sldNum" sz="quarter" idx="12"/>
          </p:nvPr>
        </p:nvSpPr>
        <p:spPr/>
        <p:txBody>
          <a:bodyPr/>
          <a:lstStyle/>
          <a:p>
            <a:fld id="{13CDD643-0A32-4A04-A6C6-056CD1B8DAAF}" type="slidenum">
              <a:rPr lang="ru-RU" smtClean="0"/>
              <a:t>35</a:t>
            </a:fld>
            <a:endParaRPr lang="ru-RU"/>
          </a:p>
        </p:txBody>
      </p:sp>
    </p:spTree>
    <p:extLst>
      <p:ext uri="{BB962C8B-B14F-4D97-AF65-F5344CB8AC3E}">
        <p14:creationId xmlns:p14="http://schemas.microsoft.com/office/powerpoint/2010/main" val="411651450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24254" y="1863970"/>
            <a:ext cx="5653454" cy="3139321"/>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Если теневой объём вытягивается от точечного источника света через силуэтные ребра объекта, то полученные клинья могут быть получены только от протяженных источников света. К силуэтному ребру объекта проводят плоскости, касательные противоположным сторонам освещения. Эти грани образуют </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полутеневой (</a:t>
            </a:r>
            <a:r>
              <a:rPr lang="ru-RU" dirty="0" err="1" smtClean="0">
                <a:solidFill>
                  <a:schemeClr val="tx1">
                    <a:lumMod val="75000"/>
                    <a:lumOff val="25000"/>
                  </a:schemeClr>
                </a:solidFill>
                <a:latin typeface="Times New Roman" panose="02020603050405020304" pitchFamily="18" charset="0"/>
                <a:cs typeface="Times New Roman" panose="02020603050405020304" pitchFamily="18" charset="0"/>
              </a:rPr>
              <a:t>пенумембральный</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клин. Всё, что попало в область </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полутеневого клина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лежит в области полутени. Чтобы вычислить освещённость в любой из точек полутени, необходимо определить, какую часть источника света видно из этой точки.</a:t>
            </a:r>
          </a:p>
        </p:txBody>
      </p:sp>
      <p:pic>
        <p:nvPicPr>
          <p:cNvPr id="7"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438900" y="2108323"/>
            <a:ext cx="4495800" cy="2847975"/>
          </a:xfrm>
          <a:prstGeom prst="rect">
            <a:avLst/>
          </a:prstGeom>
        </p:spPr>
      </p:pic>
      <p:sp>
        <p:nvSpPr>
          <p:cNvPr id="2" name="Номер слайда 1"/>
          <p:cNvSpPr>
            <a:spLocks noGrp="1"/>
          </p:cNvSpPr>
          <p:nvPr>
            <p:ph type="sldNum" sz="quarter" idx="12"/>
          </p:nvPr>
        </p:nvSpPr>
        <p:spPr/>
        <p:txBody>
          <a:bodyPr/>
          <a:lstStyle/>
          <a:p>
            <a:fld id="{13CDD643-0A32-4A04-A6C6-056CD1B8DAAF}" type="slidenum">
              <a:rPr lang="ru-RU" smtClean="0"/>
              <a:t>36</a:t>
            </a:fld>
            <a:endParaRPr lang="ru-RU"/>
          </a:p>
        </p:txBody>
      </p:sp>
    </p:spTree>
    <p:extLst>
      <p:ext uri="{BB962C8B-B14F-4D97-AF65-F5344CB8AC3E}">
        <p14:creationId xmlns:p14="http://schemas.microsoft.com/office/powerpoint/2010/main" val="36751349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438900" y="2108323"/>
            <a:ext cx="4495800" cy="2847975"/>
          </a:xfrm>
          <a:prstGeom prst="rect">
            <a:avLst/>
          </a:prstGeom>
        </p:spPr>
      </p:pic>
      <p:sp>
        <p:nvSpPr>
          <p:cNvPr id="3" name="TextBox 2"/>
          <p:cNvSpPr txBox="1"/>
          <p:nvPr/>
        </p:nvSpPr>
        <p:spPr>
          <a:xfrm>
            <a:off x="694592" y="1855176"/>
            <a:ext cx="5627078" cy="3226777"/>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Для построения грани полутеневого клина можно воспользоваться следующим приближением. Каждой вершине силуэта приводятся в соответствие две противоположные точки на источнике света. Эти точки находятся в результате пересечения границы источника линией, параллельной некоторому вектору, представляющему собой интерполированную нормаль в вершине силуэта. Через одну из этих точек и соответствующую вершину силуэта вытягивается грань полутеневого клина. А </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через другую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 грань теневого объёма</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a:t>
            </a:r>
          </a:p>
        </p:txBody>
      </p:sp>
      <p:sp>
        <p:nvSpPr>
          <p:cNvPr id="4" name="Номер слайда 3"/>
          <p:cNvSpPr>
            <a:spLocks noGrp="1"/>
          </p:cNvSpPr>
          <p:nvPr>
            <p:ph type="sldNum" sz="quarter" idx="12"/>
          </p:nvPr>
        </p:nvSpPr>
        <p:spPr/>
        <p:txBody>
          <a:bodyPr/>
          <a:lstStyle/>
          <a:p>
            <a:fld id="{13CDD643-0A32-4A04-A6C6-056CD1B8DAAF}" type="slidenum">
              <a:rPr lang="ru-RU" smtClean="0"/>
              <a:t>37</a:t>
            </a:fld>
            <a:endParaRPr lang="ru-RU"/>
          </a:p>
        </p:txBody>
      </p:sp>
    </p:spTree>
    <p:extLst>
      <p:ext uri="{BB962C8B-B14F-4D97-AF65-F5344CB8AC3E}">
        <p14:creationId xmlns:p14="http://schemas.microsoft.com/office/powerpoint/2010/main" val="402358419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Объект 4"/>
          <p:cNvPicPr>
            <a:picLocks/>
          </p:cNvPicPr>
          <p:nvPr/>
        </p:nvPicPr>
        <p:blipFill>
          <a:blip r:embed="rId2">
            <a:extLst>
              <a:ext uri="{28A0092B-C50C-407E-A947-70E740481C1C}">
                <a14:useLocalDpi xmlns:a14="http://schemas.microsoft.com/office/drawing/2010/main" val="0"/>
              </a:ext>
            </a:extLst>
          </a:blip>
          <a:stretch>
            <a:fillRect/>
          </a:stretch>
        </p:blipFill>
        <p:spPr>
          <a:xfrm>
            <a:off x="6438900" y="2108323"/>
            <a:ext cx="4495800" cy="2847975"/>
          </a:xfrm>
          <a:prstGeom prst="rect">
            <a:avLst/>
          </a:prstGeom>
        </p:spPr>
      </p:pic>
      <p:sp>
        <p:nvSpPr>
          <p:cNvPr id="3" name="TextBox 2"/>
          <p:cNvSpPr txBox="1"/>
          <p:nvPr/>
        </p:nvSpPr>
        <p:spPr>
          <a:xfrm>
            <a:off x="369276" y="2910254"/>
            <a:ext cx="5811716" cy="923330"/>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Недостатком данного алгоритма можно назвать трудоёмкость построения полутеневого клина для затенения объектов со сложной поверхностью.</a:t>
            </a:r>
          </a:p>
        </p:txBody>
      </p:sp>
      <p:sp>
        <p:nvSpPr>
          <p:cNvPr id="4" name="Номер слайда 3"/>
          <p:cNvSpPr>
            <a:spLocks noGrp="1"/>
          </p:cNvSpPr>
          <p:nvPr>
            <p:ph type="sldNum" sz="quarter" idx="12"/>
          </p:nvPr>
        </p:nvSpPr>
        <p:spPr/>
        <p:txBody>
          <a:bodyPr/>
          <a:lstStyle/>
          <a:p>
            <a:fld id="{13CDD643-0A32-4A04-A6C6-056CD1B8DAAF}" type="slidenum">
              <a:rPr lang="ru-RU" smtClean="0"/>
              <a:t>38</a:t>
            </a:fld>
            <a:endParaRPr lang="ru-RU"/>
          </a:p>
        </p:txBody>
      </p:sp>
    </p:spTree>
    <p:extLst>
      <p:ext uri="{BB962C8B-B14F-4D97-AF65-F5344CB8AC3E}">
        <p14:creationId xmlns:p14="http://schemas.microsoft.com/office/powerpoint/2010/main" val="37914827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pPr algn="ctr"/>
            <a:r>
              <a:rPr lang="ru-RU" b="1" dirty="0"/>
              <a:t>Построение мягких теней на основе алгоритма </a:t>
            </a:r>
            <a:r>
              <a:rPr lang="ru-RU" b="1" dirty="0" smtClean="0"/>
              <a:t>ОРЛТ</a:t>
            </a:r>
            <a:endParaRPr lang="ru-RU" b="1" dirty="0"/>
          </a:p>
        </p:txBody>
      </p:sp>
      <p:sp>
        <p:nvSpPr>
          <p:cNvPr id="3" name="Объект 2"/>
          <p:cNvSpPr>
            <a:spLocks noGrp="1"/>
          </p:cNvSpPr>
          <p:nvPr>
            <p:ph sz="half" idx="1"/>
          </p:nvPr>
        </p:nvSpPr>
        <p:spPr>
          <a:xfrm>
            <a:off x="1055955" y="2267736"/>
            <a:ext cx="10130498" cy="1143651"/>
          </a:xfrm>
        </p:spPr>
        <p:txBody>
          <a:bodyPr>
            <a:normAutofit/>
          </a:bodyPr>
          <a:lstStyle/>
          <a:p>
            <a:pPr algn="just"/>
            <a:r>
              <a:rPr lang="ru-RU" sz="1800" dirty="0" smtClean="0">
                <a:latin typeface="Times New Roman" panose="02020603050405020304" pitchFamily="18" charset="0"/>
                <a:cs typeface="Times New Roman" panose="02020603050405020304" pitchFamily="18" charset="0"/>
              </a:rPr>
              <a:t>Алгоритм </a:t>
            </a:r>
            <a:r>
              <a:rPr lang="ru-RU" sz="1800" dirty="0">
                <a:latin typeface="Times New Roman" panose="02020603050405020304" pitchFamily="18" charset="0"/>
                <a:cs typeface="Times New Roman" panose="02020603050405020304" pitchFamily="18" charset="0"/>
              </a:rPr>
              <a:t>лучевой трассировки даёт получить наиболее приближённую к реальности картину освещённости. Тени имеют геометрически правильные границы. Полупрозрачные объекты окрашивают в свой цвет взаимодействующий с ними свет.</a:t>
            </a:r>
          </a:p>
        </p:txBody>
      </p:sp>
      <p:pic>
        <p:nvPicPr>
          <p:cNvPr id="5" name="Рисунок 4"/>
          <p:cNvPicPr/>
          <p:nvPr/>
        </p:nvPicPr>
        <p:blipFill>
          <a:blip r:embed="rId2">
            <a:extLst>
              <a:ext uri="{28A0092B-C50C-407E-A947-70E740481C1C}">
                <a14:useLocalDpi xmlns:a14="http://schemas.microsoft.com/office/drawing/2010/main" val="0"/>
              </a:ext>
            </a:extLst>
          </a:blip>
          <a:stretch>
            <a:fillRect/>
          </a:stretch>
        </p:blipFill>
        <p:spPr>
          <a:xfrm>
            <a:off x="2092911" y="3376247"/>
            <a:ext cx="8141335" cy="2010166"/>
          </a:xfrm>
          <a:prstGeom prst="rect">
            <a:avLst/>
          </a:prstGeom>
        </p:spPr>
      </p:pic>
      <p:sp>
        <p:nvSpPr>
          <p:cNvPr id="4" name="Номер слайда 3"/>
          <p:cNvSpPr>
            <a:spLocks noGrp="1"/>
          </p:cNvSpPr>
          <p:nvPr>
            <p:ph type="sldNum" sz="quarter" idx="12"/>
          </p:nvPr>
        </p:nvSpPr>
        <p:spPr/>
        <p:txBody>
          <a:bodyPr/>
          <a:lstStyle/>
          <a:p>
            <a:fld id="{13CDD643-0A32-4A04-A6C6-056CD1B8DAAF}" type="slidenum">
              <a:rPr lang="ru-RU" smtClean="0"/>
              <a:t>39</a:t>
            </a:fld>
            <a:endParaRPr lang="ru-RU"/>
          </a:p>
        </p:txBody>
      </p:sp>
      <p:sp>
        <p:nvSpPr>
          <p:cNvPr id="6" name="TextBox 5"/>
          <p:cNvSpPr txBox="1"/>
          <p:nvPr/>
        </p:nvSpPr>
        <p:spPr>
          <a:xfrm>
            <a:off x="2198419" y="5233060"/>
            <a:ext cx="2399958" cy="646331"/>
          </a:xfrm>
          <a:prstGeom prst="rect">
            <a:avLst/>
          </a:prstGeom>
          <a:noFill/>
        </p:spPr>
        <p:txBody>
          <a:bodyPr wrap="square" rtlCol="0">
            <a:spAutoFit/>
          </a:bodyPr>
          <a:lstStyle/>
          <a:p>
            <a:pPr algn="ctr"/>
            <a:r>
              <a:rPr lang="ru-RU" dirty="0" smtClean="0">
                <a:solidFill>
                  <a:schemeClr val="bg1">
                    <a:lumMod val="50000"/>
                  </a:schemeClr>
                </a:solidFill>
              </a:rPr>
              <a:t>Тень от одного источника света</a:t>
            </a:r>
            <a:endParaRPr lang="ru-RU" dirty="0">
              <a:solidFill>
                <a:schemeClr val="bg1">
                  <a:lumMod val="50000"/>
                </a:schemeClr>
              </a:solidFill>
            </a:endParaRPr>
          </a:p>
        </p:txBody>
      </p:sp>
      <p:sp>
        <p:nvSpPr>
          <p:cNvPr id="7" name="TextBox 6"/>
          <p:cNvSpPr txBox="1"/>
          <p:nvPr/>
        </p:nvSpPr>
        <p:spPr>
          <a:xfrm>
            <a:off x="4866542" y="5233059"/>
            <a:ext cx="2479431" cy="646331"/>
          </a:xfrm>
          <a:prstGeom prst="rect">
            <a:avLst/>
          </a:prstGeom>
          <a:noFill/>
        </p:spPr>
        <p:txBody>
          <a:bodyPr wrap="square" rtlCol="0">
            <a:spAutoFit/>
          </a:bodyPr>
          <a:lstStyle/>
          <a:p>
            <a:pPr algn="ctr"/>
            <a:r>
              <a:rPr lang="ru-RU" dirty="0" smtClean="0">
                <a:solidFill>
                  <a:schemeClr val="bg1">
                    <a:lumMod val="50000"/>
                  </a:schemeClr>
                </a:solidFill>
              </a:rPr>
              <a:t>Тень от нескольких источников света</a:t>
            </a:r>
            <a:endParaRPr lang="ru-RU" dirty="0">
              <a:solidFill>
                <a:schemeClr val="bg1">
                  <a:lumMod val="50000"/>
                </a:schemeClr>
              </a:solidFill>
            </a:endParaRPr>
          </a:p>
        </p:txBody>
      </p:sp>
      <p:sp>
        <p:nvSpPr>
          <p:cNvPr id="9" name="TextBox 8"/>
          <p:cNvSpPr txBox="1"/>
          <p:nvPr/>
        </p:nvSpPr>
        <p:spPr>
          <a:xfrm>
            <a:off x="7640173" y="5233059"/>
            <a:ext cx="2479431" cy="646331"/>
          </a:xfrm>
          <a:prstGeom prst="rect">
            <a:avLst/>
          </a:prstGeom>
          <a:noFill/>
        </p:spPr>
        <p:txBody>
          <a:bodyPr wrap="square" rtlCol="0">
            <a:spAutoFit/>
          </a:bodyPr>
          <a:lstStyle/>
          <a:p>
            <a:pPr algn="ctr"/>
            <a:r>
              <a:rPr lang="ru-RU" dirty="0" smtClean="0">
                <a:solidFill>
                  <a:schemeClr val="bg1">
                    <a:lumMod val="50000"/>
                  </a:schemeClr>
                </a:solidFill>
              </a:rPr>
              <a:t>Тень от протяженного источника света</a:t>
            </a:r>
            <a:endParaRPr lang="ru-RU" dirty="0">
              <a:solidFill>
                <a:schemeClr val="bg1">
                  <a:lumMod val="50000"/>
                </a:schemeClr>
              </a:solidFill>
            </a:endParaRPr>
          </a:p>
        </p:txBody>
      </p:sp>
    </p:spTree>
    <p:extLst>
      <p:ext uri="{BB962C8B-B14F-4D97-AF65-F5344CB8AC3E}">
        <p14:creationId xmlns:p14="http://schemas.microsoft.com/office/powerpoint/2010/main" val="30320510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Значение теней при построении реалистических изображений</a:t>
            </a:r>
          </a:p>
        </p:txBody>
      </p:sp>
      <p:sp>
        <p:nvSpPr>
          <p:cNvPr id="3" name="Объект 2"/>
          <p:cNvSpPr>
            <a:spLocks noGrp="1"/>
          </p:cNvSpPr>
          <p:nvPr>
            <p:ph sz="half" idx="1"/>
          </p:nvPr>
        </p:nvSpPr>
        <p:spPr>
          <a:xfrm>
            <a:off x="1009357" y="1845734"/>
            <a:ext cx="4937760" cy="4023360"/>
          </a:xfrm>
        </p:spPr>
        <p:txBody>
          <a:bodyPr>
            <a:normAutofit/>
          </a:bodyPr>
          <a:lstStyle/>
          <a:p>
            <a:pPr algn="just"/>
            <a:r>
              <a:rPr lang="ru-RU" sz="1800" dirty="0">
                <a:latin typeface="Times New Roman" panose="02020603050405020304" pitchFamily="18" charset="0"/>
                <a:cs typeface="Times New Roman" panose="02020603050405020304" pitchFamily="18" charset="0"/>
              </a:rPr>
              <a:t>Д</a:t>
            </a:r>
            <a:r>
              <a:rPr lang="ru-RU" sz="1800" dirty="0" smtClean="0">
                <a:latin typeface="Times New Roman" panose="02020603050405020304" pitchFamily="18" charset="0"/>
                <a:cs typeface="Times New Roman" panose="02020603050405020304" pitchFamily="18" charset="0"/>
              </a:rPr>
              <a:t>обавление </a:t>
            </a:r>
            <a:r>
              <a:rPr lang="ru-RU" sz="1800" dirty="0">
                <a:latin typeface="Times New Roman" panose="02020603050405020304" pitchFamily="18" charset="0"/>
                <a:cs typeface="Times New Roman" panose="02020603050405020304" pitchFamily="18" charset="0"/>
              </a:rPr>
              <a:t>света и теней дает больший простор для стилизации, что в векторной графике особенно важно. Тени и свет можно по-разному упрощать, добавлять им интересные формы, необычный цвет или выделять их текстурами.</a:t>
            </a:r>
          </a:p>
        </p:txBody>
      </p:sp>
      <p:pic>
        <p:nvPicPr>
          <p:cNvPr id="5" name="Объект 4" descr="2.jpg?1578458888"/>
          <p:cNvPicPr>
            <a:picLocks noGrp="1"/>
          </p:cNvPicPr>
          <p:nvPr>
            <p:ph sz="half" idx="2"/>
          </p:nvPr>
        </p:nvPicPr>
        <p:blipFill rotWithShape="1">
          <a:blip r:embed="rId2" cstate="print">
            <a:extLst>
              <a:ext uri="{28A0092B-C50C-407E-A947-70E740481C1C}">
                <a14:useLocalDpi xmlns:a14="http://schemas.microsoft.com/office/drawing/2010/main" val="0"/>
              </a:ext>
            </a:extLst>
          </a:blip>
          <a:srcRect t="20450" b="4035"/>
          <a:stretch/>
        </p:blipFill>
        <p:spPr bwMode="auto">
          <a:xfrm>
            <a:off x="6297283" y="1845734"/>
            <a:ext cx="4858397" cy="2769398"/>
          </a:xfrm>
          <a:prstGeom prst="rect">
            <a:avLst/>
          </a:prstGeom>
          <a:noFill/>
          <a:ln>
            <a:noFill/>
          </a:ln>
          <a:extLst>
            <a:ext uri="{53640926-AAD7-44D8-BBD7-CCE9431645EC}">
              <a14:shadowObscured xmlns:a14="http://schemas.microsoft.com/office/drawing/2010/main"/>
            </a:ext>
          </a:extLst>
        </p:spPr>
      </p:pic>
      <p:sp>
        <p:nvSpPr>
          <p:cNvPr id="4" name="Номер слайда 3"/>
          <p:cNvSpPr>
            <a:spLocks noGrp="1"/>
          </p:cNvSpPr>
          <p:nvPr>
            <p:ph type="sldNum" sz="quarter" idx="12"/>
          </p:nvPr>
        </p:nvSpPr>
        <p:spPr/>
        <p:txBody>
          <a:bodyPr/>
          <a:lstStyle/>
          <a:p>
            <a:fld id="{13CDD643-0A32-4A04-A6C6-056CD1B8DAAF}" type="slidenum">
              <a:rPr lang="ru-RU" smtClean="0"/>
              <a:t>4</a:t>
            </a:fld>
            <a:endParaRPr lang="ru-RU"/>
          </a:p>
        </p:txBody>
      </p:sp>
      <p:sp>
        <p:nvSpPr>
          <p:cNvPr id="6" name="TextBox 5"/>
          <p:cNvSpPr txBox="1"/>
          <p:nvPr/>
        </p:nvSpPr>
        <p:spPr>
          <a:xfrm>
            <a:off x="7746138" y="4615132"/>
            <a:ext cx="1960685" cy="369332"/>
          </a:xfrm>
          <a:prstGeom prst="rect">
            <a:avLst/>
          </a:prstGeom>
          <a:noFill/>
        </p:spPr>
        <p:txBody>
          <a:bodyPr wrap="square" rtlCol="0">
            <a:spAutoFit/>
          </a:bodyPr>
          <a:lstStyle/>
          <a:p>
            <a:pPr algn="ctr"/>
            <a:r>
              <a:rPr lang="ru-RU" dirty="0" smtClean="0">
                <a:solidFill>
                  <a:schemeClr val="bg1">
                    <a:lumMod val="50000"/>
                  </a:schemeClr>
                </a:solidFill>
              </a:rPr>
              <a:t>Стилизация</a:t>
            </a:r>
            <a:endParaRPr lang="ru-RU" dirty="0">
              <a:solidFill>
                <a:schemeClr val="bg1">
                  <a:lumMod val="50000"/>
                </a:schemeClr>
              </a:solidFill>
            </a:endParaRPr>
          </a:p>
        </p:txBody>
      </p:sp>
    </p:spTree>
    <p:extLst>
      <p:ext uri="{BB962C8B-B14F-4D97-AF65-F5344CB8AC3E}">
        <p14:creationId xmlns:p14="http://schemas.microsoft.com/office/powerpoint/2010/main" val="237383790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p:nvPr/>
        </p:nvPicPr>
        <p:blipFill>
          <a:blip r:embed="rId2">
            <a:extLst>
              <a:ext uri="{28A0092B-C50C-407E-A947-70E740481C1C}">
                <a14:useLocalDpi xmlns:a14="http://schemas.microsoft.com/office/drawing/2010/main" val="0"/>
              </a:ext>
            </a:extLst>
          </a:blip>
          <a:stretch>
            <a:fillRect/>
          </a:stretch>
        </p:blipFill>
        <p:spPr>
          <a:xfrm>
            <a:off x="2092911" y="3376247"/>
            <a:ext cx="8141335" cy="2010166"/>
          </a:xfrm>
          <a:prstGeom prst="rect">
            <a:avLst/>
          </a:prstGeom>
        </p:spPr>
      </p:pic>
      <p:sp>
        <p:nvSpPr>
          <p:cNvPr id="3" name="TextBox 2"/>
          <p:cNvSpPr txBox="1"/>
          <p:nvPr/>
        </p:nvSpPr>
        <p:spPr>
          <a:xfrm>
            <a:off x="1231093" y="1493872"/>
            <a:ext cx="9864969" cy="1477328"/>
          </a:xfrm>
          <a:prstGeom prst="rect">
            <a:avLst/>
          </a:prstGeom>
          <a:noFill/>
        </p:spPr>
        <p:txBody>
          <a:bodyPr wrap="square" rtlCol="0">
            <a:spAutoFit/>
          </a:bodyPr>
          <a:lstStyle/>
          <a:p>
            <a:pPr algn="just"/>
            <a:r>
              <a:rPr lang="ru-RU" dirty="0">
                <a:solidFill>
                  <a:schemeClr val="tx1">
                    <a:lumMod val="75000"/>
                    <a:lumOff val="25000"/>
                  </a:schemeClr>
                </a:solidFill>
                <a:latin typeface="Times New Roman" panose="02020603050405020304" pitchFamily="18" charset="0"/>
                <a:cs typeface="Times New Roman" panose="02020603050405020304" pitchFamily="18" charset="0"/>
              </a:rPr>
              <a:t>С помощью алгоритма обратной рекурсивной лучевой </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трассировки (ОРЛТ)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можно рассчитать освещение только от точечных источников света и получить соответственно чёткие, резкие тени. Тем не менее, существуют методы получения мягких теней на основе лучевой трассировки. Например, можно получить мягкие тени, как от протяженных источников, если вместо одного испускать </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несколько </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лучей с определённым </a:t>
            </a:r>
            <a:r>
              <a:rPr lang="ru-RU" dirty="0" smtClean="0">
                <a:solidFill>
                  <a:schemeClr val="tx1">
                    <a:lumMod val="75000"/>
                    <a:lumOff val="25000"/>
                  </a:schemeClr>
                </a:solidFill>
                <a:latin typeface="Times New Roman" panose="02020603050405020304" pitchFamily="18" charset="0"/>
                <a:cs typeface="Times New Roman" panose="02020603050405020304" pitchFamily="18" charset="0"/>
              </a:rPr>
              <a:t>угловым шагом</a:t>
            </a:r>
            <a:r>
              <a:rPr lang="ru-RU" dirty="0">
                <a:solidFill>
                  <a:schemeClr val="tx1">
                    <a:lumMod val="75000"/>
                    <a:lumOff val="25000"/>
                  </a:schemeClr>
                </a:solidFill>
                <a:latin typeface="Times New Roman" panose="02020603050405020304" pitchFamily="18" charset="0"/>
                <a:cs typeface="Times New Roman" panose="02020603050405020304" pitchFamily="18" charset="0"/>
              </a:rPr>
              <a:t>.</a:t>
            </a:r>
          </a:p>
        </p:txBody>
      </p:sp>
      <p:sp>
        <p:nvSpPr>
          <p:cNvPr id="4" name="Номер слайда 3"/>
          <p:cNvSpPr>
            <a:spLocks noGrp="1"/>
          </p:cNvSpPr>
          <p:nvPr>
            <p:ph type="sldNum" sz="quarter" idx="12"/>
          </p:nvPr>
        </p:nvSpPr>
        <p:spPr/>
        <p:txBody>
          <a:bodyPr/>
          <a:lstStyle/>
          <a:p>
            <a:fld id="{13CDD643-0A32-4A04-A6C6-056CD1B8DAAF}" type="slidenum">
              <a:rPr lang="ru-RU" smtClean="0"/>
              <a:t>40</a:t>
            </a:fld>
            <a:endParaRPr lang="ru-RU"/>
          </a:p>
        </p:txBody>
      </p:sp>
      <p:sp>
        <p:nvSpPr>
          <p:cNvPr id="6" name="TextBox 5"/>
          <p:cNvSpPr txBox="1"/>
          <p:nvPr/>
        </p:nvSpPr>
        <p:spPr>
          <a:xfrm>
            <a:off x="2198419" y="5233060"/>
            <a:ext cx="2399958" cy="646331"/>
          </a:xfrm>
          <a:prstGeom prst="rect">
            <a:avLst/>
          </a:prstGeom>
          <a:noFill/>
        </p:spPr>
        <p:txBody>
          <a:bodyPr wrap="square" rtlCol="0">
            <a:spAutoFit/>
          </a:bodyPr>
          <a:lstStyle/>
          <a:p>
            <a:pPr algn="ctr"/>
            <a:r>
              <a:rPr lang="ru-RU" dirty="0" smtClean="0">
                <a:solidFill>
                  <a:schemeClr val="bg1">
                    <a:lumMod val="50000"/>
                  </a:schemeClr>
                </a:solidFill>
              </a:rPr>
              <a:t>Тень от одного источника света</a:t>
            </a:r>
            <a:endParaRPr lang="ru-RU" dirty="0">
              <a:solidFill>
                <a:schemeClr val="bg1">
                  <a:lumMod val="50000"/>
                </a:schemeClr>
              </a:solidFill>
            </a:endParaRPr>
          </a:p>
        </p:txBody>
      </p:sp>
      <p:sp>
        <p:nvSpPr>
          <p:cNvPr id="7" name="TextBox 6"/>
          <p:cNvSpPr txBox="1"/>
          <p:nvPr/>
        </p:nvSpPr>
        <p:spPr>
          <a:xfrm>
            <a:off x="4866542" y="5233059"/>
            <a:ext cx="2479431" cy="646331"/>
          </a:xfrm>
          <a:prstGeom prst="rect">
            <a:avLst/>
          </a:prstGeom>
          <a:noFill/>
        </p:spPr>
        <p:txBody>
          <a:bodyPr wrap="square" rtlCol="0">
            <a:spAutoFit/>
          </a:bodyPr>
          <a:lstStyle/>
          <a:p>
            <a:pPr algn="ctr"/>
            <a:r>
              <a:rPr lang="ru-RU" dirty="0" smtClean="0">
                <a:solidFill>
                  <a:schemeClr val="bg1">
                    <a:lumMod val="50000"/>
                  </a:schemeClr>
                </a:solidFill>
              </a:rPr>
              <a:t>Тень от нескольких источников света</a:t>
            </a:r>
            <a:endParaRPr lang="ru-RU" dirty="0">
              <a:solidFill>
                <a:schemeClr val="bg1">
                  <a:lumMod val="50000"/>
                </a:schemeClr>
              </a:solidFill>
            </a:endParaRPr>
          </a:p>
        </p:txBody>
      </p:sp>
      <p:sp>
        <p:nvSpPr>
          <p:cNvPr id="8" name="TextBox 7"/>
          <p:cNvSpPr txBox="1"/>
          <p:nvPr/>
        </p:nvSpPr>
        <p:spPr>
          <a:xfrm>
            <a:off x="7640173" y="5233059"/>
            <a:ext cx="2479431" cy="646331"/>
          </a:xfrm>
          <a:prstGeom prst="rect">
            <a:avLst/>
          </a:prstGeom>
          <a:noFill/>
        </p:spPr>
        <p:txBody>
          <a:bodyPr wrap="square" rtlCol="0">
            <a:spAutoFit/>
          </a:bodyPr>
          <a:lstStyle/>
          <a:p>
            <a:pPr algn="ctr"/>
            <a:r>
              <a:rPr lang="ru-RU" dirty="0" smtClean="0">
                <a:solidFill>
                  <a:schemeClr val="bg1">
                    <a:lumMod val="50000"/>
                  </a:schemeClr>
                </a:solidFill>
              </a:rPr>
              <a:t>Тень от протяженного источника света</a:t>
            </a:r>
            <a:endParaRPr lang="ru-RU" dirty="0">
              <a:solidFill>
                <a:schemeClr val="bg1">
                  <a:lumMod val="50000"/>
                </a:schemeClr>
              </a:solidFill>
            </a:endParaRPr>
          </a:p>
        </p:txBody>
      </p:sp>
    </p:spTree>
    <p:extLst>
      <p:ext uri="{BB962C8B-B14F-4D97-AF65-F5344CB8AC3E}">
        <p14:creationId xmlns:p14="http://schemas.microsoft.com/office/powerpoint/2010/main" val="27781534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Алгоритмы локального освещения</a:t>
            </a:r>
            <a:endParaRPr lang="ru-RU" b="1" dirty="0"/>
          </a:p>
        </p:txBody>
      </p:sp>
      <p:sp>
        <p:nvSpPr>
          <p:cNvPr id="3" name="Объект 2"/>
          <p:cNvSpPr>
            <a:spLocks noGrp="1"/>
          </p:cNvSpPr>
          <p:nvPr>
            <p:ph sz="half" idx="1"/>
          </p:nvPr>
        </p:nvSpPr>
        <p:spPr>
          <a:xfrm>
            <a:off x="903848" y="1854526"/>
            <a:ext cx="4837529" cy="4220958"/>
          </a:xfrm>
        </p:spPr>
        <p:txBody>
          <a:bodyPr>
            <a:normAutofit/>
          </a:bodyPr>
          <a:lstStyle/>
          <a:p>
            <a:pPr algn="just"/>
            <a:r>
              <a:rPr lang="ru-RU" sz="1800" dirty="0">
                <a:latin typeface="Times New Roman" panose="02020603050405020304" pitchFamily="18" charset="0"/>
                <a:cs typeface="Times New Roman" panose="02020603050405020304" pitchFamily="18" charset="0"/>
              </a:rPr>
              <a:t>Алгоритмы локального освещения описывают то, как каждая поверхность отражает или пропускает </a:t>
            </a:r>
            <a:r>
              <a:rPr lang="ru-RU" sz="1800" dirty="0" smtClean="0">
                <a:latin typeface="Times New Roman" panose="02020603050405020304" pitchFamily="18" charset="0"/>
                <a:cs typeface="Times New Roman" panose="02020603050405020304" pitchFamily="18" charset="0"/>
              </a:rPr>
              <a:t>свет. </a:t>
            </a:r>
            <a:r>
              <a:rPr lang="ru-RU" sz="1800" dirty="0">
                <a:latin typeface="Times New Roman" panose="02020603050405020304" pitchFamily="18" charset="0"/>
                <a:cs typeface="Times New Roman" panose="02020603050405020304" pitchFamily="18" charset="0"/>
              </a:rPr>
              <a:t>Эти математические алгоритмы вычисляют интенсивность, цвет и дальнейшее (после отражения или прохождения насквозь) распределение света, упавшего на поверхность объекта. Простейшие из таких алгоритмов рассматривают только свет, непосредственно пришедший от источников освещения к тонируемой поверхности.</a:t>
            </a:r>
          </a:p>
        </p:txBody>
      </p:sp>
      <p:pic>
        <p:nvPicPr>
          <p:cNvPr id="1028" name="Picture 4" descr="Cyberpunk 2077 получила локальные световые тени с трассировкой лучей на ПК  благодаря партнерству с NVID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934808" y="1978095"/>
            <a:ext cx="5883275" cy="2724079"/>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41</a:t>
            </a:fld>
            <a:endParaRPr lang="ru-RU"/>
          </a:p>
        </p:txBody>
      </p:sp>
      <p:sp>
        <p:nvSpPr>
          <p:cNvPr id="5" name="TextBox 4"/>
          <p:cNvSpPr txBox="1"/>
          <p:nvPr/>
        </p:nvSpPr>
        <p:spPr>
          <a:xfrm>
            <a:off x="7742237" y="4730183"/>
            <a:ext cx="2268416" cy="369332"/>
          </a:xfrm>
          <a:prstGeom prst="rect">
            <a:avLst/>
          </a:prstGeom>
          <a:noFill/>
        </p:spPr>
        <p:txBody>
          <a:bodyPr wrap="square" rtlCol="0">
            <a:spAutoFit/>
          </a:bodyPr>
          <a:lstStyle/>
          <a:p>
            <a:pPr algn="ctr"/>
            <a:r>
              <a:rPr lang="en-US" dirty="0" smtClean="0">
                <a:solidFill>
                  <a:schemeClr val="bg1">
                    <a:lumMod val="50000"/>
                  </a:schemeClr>
                </a:solidFill>
              </a:rPr>
              <a:t>Cyberpunk 2077</a:t>
            </a:r>
            <a:endParaRPr lang="ru-RU" dirty="0">
              <a:solidFill>
                <a:schemeClr val="bg1">
                  <a:lumMod val="50000"/>
                </a:schemeClr>
              </a:solidFill>
            </a:endParaRPr>
          </a:p>
        </p:txBody>
      </p:sp>
    </p:spTree>
    <p:extLst>
      <p:ext uri="{BB962C8B-B14F-4D97-AF65-F5344CB8AC3E}">
        <p14:creationId xmlns:p14="http://schemas.microsoft.com/office/powerpoint/2010/main" val="38247928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48509" y="1591407"/>
            <a:ext cx="9706706" cy="2939138"/>
          </a:xfrm>
          <a:prstGeom prst="rect">
            <a:avLst/>
          </a:prstGeom>
        </p:spPr>
        <p:txBody>
          <a:bodyPr wrap="square">
            <a:spAutoFit/>
          </a:bodyPr>
          <a:lstStyle/>
          <a:p>
            <a:pPr indent="449580" algn="just">
              <a:lnSpc>
                <a:spcPct val="107000"/>
              </a:lnSpc>
              <a:spcBef>
                <a:spcPts val="600"/>
              </a:spcBef>
              <a:spcAft>
                <a:spcPts val="800"/>
              </a:spcAft>
            </a:pPr>
            <a:r>
              <a:rPr lang="en-US" dirty="0" smtClean="0">
                <a:latin typeface="Times New Roman" panose="02020603050405020304" pitchFamily="18" charset="0"/>
                <a:ea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ea typeface="Times New Roman" panose="02020603050405020304" pitchFamily="18" charset="0"/>
                <a:cs typeface="Times New Roman" panose="02020603050405020304" pitchFamily="18" charset="0"/>
              </a:rPr>
            </a:b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Однако </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алгоритмы локального освещения не позволяют получать корректные итоговые изображения, т. к. не учитывают более сложные взаимодействия поверхностей и освещения сцены. Вот только некоторые из них:</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Bef>
                <a:spcPts val="600"/>
              </a:spcBef>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поверхности могут блокировать часть падающего на них света и отбрасывать тени на другие поверхности;</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в блестящих поверхностях могут присутствовать отражения других объектов;</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на поверхностях могут возникать рефлексы;</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прозрачные поверхности позволяют видеть объекты, находящиеся за ними.</a:t>
            </a:r>
            <a:endParaRPr lang="ru-RU" dirty="0">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Номер слайда 2"/>
          <p:cNvSpPr>
            <a:spLocks noGrp="1"/>
          </p:cNvSpPr>
          <p:nvPr>
            <p:ph type="sldNum" sz="quarter" idx="12"/>
          </p:nvPr>
        </p:nvSpPr>
        <p:spPr/>
        <p:txBody>
          <a:bodyPr/>
          <a:lstStyle/>
          <a:p>
            <a:fld id="{13CDD643-0A32-4A04-A6C6-056CD1B8DAAF}" type="slidenum">
              <a:rPr lang="ru-RU" smtClean="0"/>
              <a:t>42</a:t>
            </a:fld>
            <a:endParaRPr lang="ru-RU"/>
          </a:p>
        </p:txBody>
      </p:sp>
    </p:spTree>
    <p:extLst>
      <p:ext uri="{BB962C8B-B14F-4D97-AF65-F5344CB8AC3E}">
        <p14:creationId xmlns:p14="http://schemas.microsoft.com/office/powerpoint/2010/main" val="297900535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Алгоритмы глобального освещения</a:t>
            </a:r>
            <a:endParaRPr lang="ru-RU" b="1" dirty="0"/>
          </a:p>
        </p:txBody>
      </p:sp>
      <p:sp>
        <p:nvSpPr>
          <p:cNvPr id="3" name="Объект 2"/>
          <p:cNvSpPr>
            <a:spLocks noGrp="1"/>
          </p:cNvSpPr>
          <p:nvPr>
            <p:ph sz="half" idx="1"/>
          </p:nvPr>
        </p:nvSpPr>
        <p:spPr>
          <a:xfrm>
            <a:off x="1097280" y="2189285"/>
            <a:ext cx="4937760" cy="2894696"/>
          </a:xfrm>
        </p:spPr>
        <p:txBody>
          <a:bodyPr/>
          <a:lstStyle/>
          <a:p>
            <a:pPr marL="0" indent="0" algn="just">
              <a:buNone/>
            </a:pPr>
            <a:r>
              <a:rPr lang="ru-RU" sz="1800" dirty="0">
                <a:latin typeface="Times New Roman" panose="02020603050405020304" pitchFamily="18" charset="0"/>
                <a:cs typeface="Times New Roman" panose="02020603050405020304" pitchFamily="18" charset="0"/>
              </a:rPr>
              <a:t>Алгоритмы просчета глобального освещения при визуализации корректно учитывают прохождение света между поверхностями, что решает поставленные проблемы. Чаще всего используются два таких алгоритма:</a:t>
            </a:r>
          </a:p>
          <a:p>
            <a:pPr lvl="1" algn="just"/>
            <a:r>
              <a:rPr lang="ru-RU" dirty="0">
                <a:latin typeface="Times New Roman" panose="02020603050405020304" pitchFamily="18" charset="0"/>
                <a:cs typeface="Times New Roman" panose="02020603050405020304" pitchFamily="18" charset="0"/>
              </a:rPr>
              <a:t>трассирование лучей</a:t>
            </a:r>
          </a:p>
          <a:p>
            <a:pPr lvl="1" algn="just"/>
            <a:r>
              <a:rPr lang="ru-RU" dirty="0" err="1">
                <a:latin typeface="Times New Roman" panose="02020603050405020304" pitchFamily="18" charset="0"/>
                <a:cs typeface="Times New Roman" panose="02020603050405020304" pitchFamily="18" charset="0"/>
              </a:rPr>
              <a:t>излучательность</a:t>
            </a:r>
            <a:r>
              <a:rPr lang="en-US" dirty="0" smtClean="0">
                <a:latin typeface="Times New Roman" panose="02020603050405020304" pitchFamily="18" charset="0"/>
                <a:cs typeface="Times New Roman" panose="02020603050405020304" pitchFamily="18" charset="0"/>
              </a:rPr>
              <a:t>.</a:t>
            </a:r>
            <a:endParaRPr lang="ru-RU" dirty="0">
              <a:latin typeface="Times New Roman" panose="02020603050405020304" pitchFamily="18" charset="0"/>
              <a:cs typeface="Times New Roman" panose="02020603050405020304" pitchFamily="18" charset="0"/>
            </a:endParaRPr>
          </a:p>
        </p:txBody>
      </p:sp>
      <p:pic>
        <p:nvPicPr>
          <p:cNvPr id="9" name="Picture 2" descr="https://oyster.ignimgs.com/wordpress/stg.ign.com/2018/08/Screen-Shot-2018-08-29-at-4.55.41-PM.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2445"/>
          <a:stretch/>
        </p:blipFill>
        <p:spPr bwMode="auto">
          <a:xfrm>
            <a:off x="6217920" y="2189285"/>
            <a:ext cx="5193561" cy="2416990"/>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43</a:t>
            </a:fld>
            <a:endParaRPr lang="ru-RU"/>
          </a:p>
        </p:txBody>
      </p:sp>
      <p:sp>
        <p:nvSpPr>
          <p:cNvPr id="5" name="TextBox 4"/>
          <p:cNvSpPr txBox="1"/>
          <p:nvPr/>
        </p:nvSpPr>
        <p:spPr>
          <a:xfrm>
            <a:off x="7588173" y="4714649"/>
            <a:ext cx="2453054" cy="369332"/>
          </a:xfrm>
          <a:prstGeom prst="rect">
            <a:avLst/>
          </a:prstGeom>
          <a:noFill/>
        </p:spPr>
        <p:txBody>
          <a:bodyPr wrap="square" rtlCol="0">
            <a:spAutoFit/>
          </a:bodyPr>
          <a:lstStyle/>
          <a:p>
            <a:pPr algn="ctr"/>
            <a:r>
              <a:rPr lang="en-US" dirty="0" smtClean="0">
                <a:solidFill>
                  <a:schemeClr val="bg1">
                    <a:lumMod val="50000"/>
                  </a:schemeClr>
                </a:solidFill>
              </a:rPr>
              <a:t>RTX hybrid rendering</a:t>
            </a:r>
            <a:endParaRPr lang="ru-RU" dirty="0">
              <a:solidFill>
                <a:schemeClr val="bg1">
                  <a:lumMod val="50000"/>
                </a:schemeClr>
              </a:solidFill>
            </a:endParaRPr>
          </a:p>
        </p:txBody>
      </p:sp>
    </p:spTree>
    <p:extLst>
      <p:ext uri="{BB962C8B-B14F-4D97-AF65-F5344CB8AC3E}">
        <p14:creationId xmlns:p14="http://schemas.microsoft.com/office/powerpoint/2010/main" val="173181863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Алгоритм трассировки лучей</a:t>
            </a:r>
            <a:endParaRPr lang="ru-RU" dirty="0">
              <a:latin typeface="+mn-lt"/>
            </a:endParaRPr>
          </a:p>
        </p:txBody>
      </p:sp>
      <p:sp>
        <p:nvSpPr>
          <p:cNvPr id="5" name="Номер слайда 4"/>
          <p:cNvSpPr>
            <a:spLocks noGrp="1"/>
          </p:cNvSpPr>
          <p:nvPr>
            <p:ph type="sldNum" sz="quarter" idx="12"/>
          </p:nvPr>
        </p:nvSpPr>
        <p:spPr/>
        <p:txBody>
          <a:bodyPr/>
          <a:lstStyle/>
          <a:p>
            <a:fld id="{13CDD643-0A32-4A04-A6C6-056CD1B8DAAF}" type="slidenum">
              <a:rPr lang="ru-RU" smtClean="0"/>
              <a:t>44</a:t>
            </a:fld>
            <a:endParaRPr lang="ru-RU"/>
          </a:p>
        </p:txBody>
      </p:sp>
      <p:pic>
        <p:nvPicPr>
          <p:cNvPr id="6" name="Picture 4" descr="https://developer-blogs.nvidia.com/wp-content/uploads/2021/07/RTG_II_DevBlog.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97347" y="1978123"/>
            <a:ext cx="5058263" cy="303495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3989948" y="5013081"/>
            <a:ext cx="4273062" cy="646331"/>
          </a:xfrm>
          <a:prstGeom prst="rect">
            <a:avLst/>
          </a:prstGeom>
          <a:noFill/>
        </p:spPr>
        <p:txBody>
          <a:bodyPr wrap="square" rtlCol="0">
            <a:spAutoFit/>
          </a:bodyPr>
          <a:lstStyle/>
          <a:p>
            <a:pPr algn="ctr"/>
            <a:r>
              <a:rPr lang="ru-RU" dirty="0" smtClean="0">
                <a:solidFill>
                  <a:schemeClr val="bg1">
                    <a:lumMod val="50000"/>
                  </a:schemeClr>
                </a:solidFill>
              </a:rPr>
              <a:t>Изображение, полученное с помощью трассировки лучей</a:t>
            </a:r>
            <a:endParaRPr lang="ru-RU" dirty="0">
              <a:solidFill>
                <a:schemeClr val="bg1">
                  <a:lumMod val="50000"/>
                </a:schemeClr>
              </a:solidFill>
            </a:endParaRPr>
          </a:p>
        </p:txBody>
      </p:sp>
    </p:spTree>
    <p:extLst>
      <p:ext uri="{BB962C8B-B14F-4D97-AF65-F5344CB8AC3E}">
        <p14:creationId xmlns:p14="http://schemas.microsoft.com/office/powerpoint/2010/main" val="27090908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24606" y="1480149"/>
            <a:ext cx="11221916" cy="3338093"/>
          </a:xfrm>
          <a:prstGeom prst="rect">
            <a:avLst/>
          </a:prstGeom>
        </p:spPr>
        <p:txBody>
          <a:bodyPr wrap="square">
            <a:spAutoFit/>
          </a:bodyPr>
          <a:lstStyle/>
          <a:p>
            <a:pPr indent="449580" algn="just">
              <a:lnSpc>
                <a:spcPct val="107000"/>
              </a:lnSpc>
              <a:spcBef>
                <a:spcPts val="600"/>
              </a:spcBef>
              <a:spcAft>
                <a:spcPts val="800"/>
              </a:spcAft>
            </a:pPr>
            <a:r>
              <a:rPr lang="ru-RU" dirty="0" smtClean="0">
                <a:latin typeface="Times New Roman" panose="02020603050405020304" pitchFamily="18" charset="0"/>
                <a:ea typeface="Times New Roman" panose="02020603050405020304" pitchFamily="18" charset="0"/>
                <a:cs typeface="Times New Roman" panose="02020603050405020304" pitchFamily="18" charset="0"/>
              </a:rPr>
              <a:t/>
            </a:r>
            <a:br>
              <a:rPr lang="ru-RU" dirty="0" smtClean="0">
                <a:latin typeface="Times New Roman" panose="02020603050405020304" pitchFamily="18" charset="0"/>
                <a:ea typeface="Times New Roman" panose="02020603050405020304" pitchFamily="18" charset="0"/>
                <a:cs typeface="Times New Roman" panose="02020603050405020304" pitchFamily="18" charset="0"/>
              </a:rPr>
            </a:b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Данный алгоритм </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отслеживает в обратном направлении прохождение лучей света от глаза наблюдателя через каждый пиксел итогового изображения к поверхностям визуализируемых объектов. В случае пересечения трассируемого луча с поверхностью происходит одна из следующих ситуаций.</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Bef>
                <a:spcPts val="600"/>
              </a:spcBef>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Если поверхность не зеркальная и не прозрачная, за ней образуется тень. Цвет самой поверхности в точке пересечения вычисляется с учетом характеристик источников освещения.</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Для зеркальных поверхностей делается оценка дальнейшего прохождения отраженного света.</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Для прозрачных – пропущенного света</a:t>
            </a: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US"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endParaRPr>
          </a:p>
          <a:p>
            <a:pPr lvl="0" algn="just">
              <a:lnSpc>
                <a:spcPct val="107000"/>
              </a:lnSpc>
              <a:spcAft>
                <a:spcPts val="800"/>
              </a:spcAft>
            </a:pPr>
            <a:r>
              <a:rPr lang="ru-RU" dirty="0">
                <a:solidFill>
                  <a:schemeClr val="tx1">
                    <a:lumMod val="75000"/>
                    <a:lumOff val="25000"/>
                  </a:schemeClr>
                </a:solidFill>
                <a:latin typeface="Times New Roman" panose="02020603050405020304" pitchFamily="18" charset="0"/>
                <a:cs typeface="Times New Roman" panose="02020603050405020304" pitchFamily="18" charset="0"/>
              </a:rPr>
              <a:t>В последних двух случаях оценка дальнейшего прохождения луча повторяется при последующих пересечениях с поверхностями, но не более определенного количества раз (итераций).</a:t>
            </a:r>
            <a:endParaRPr lang="ru-RU" dirty="0">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Номер слайда 2"/>
          <p:cNvSpPr>
            <a:spLocks noGrp="1"/>
          </p:cNvSpPr>
          <p:nvPr>
            <p:ph type="sldNum" sz="quarter" idx="12"/>
          </p:nvPr>
        </p:nvSpPr>
        <p:spPr/>
        <p:txBody>
          <a:bodyPr/>
          <a:lstStyle/>
          <a:p>
            <a:fld id="{13CDD643-0A32-4A04-A6C6-056CD1B8DAAF}" type="slidenum">
              <a:rPr lang="ru-RU" smtClean="0"/>
              <a:t>45</a:t>
            </a:fld>
            <a:endParaRPr lang="ru-RU"/>
          </a:p>
        </p:txBody>
      </p:sp>
    </p:spTree>
    <p:extLst>
      <p:ext uri="{BB962C8B-B14F-4D97-AF65-F5344CB8AC3E}">
        <p14:creationId xmlns:p14="http://schemas.microsoft.com/office/powerpoint/2010/main" val="400412856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92723" y="1905734"/>
            <a:ext cx="6096000" cy="1870512"/>
          </a:xfrm>
          <a:prstGeom prst="rect">
            <a:avLst/>
          </a:prstGeom>
        </p:spPr>
        <p:txBody>
          <a:bodyPr>
            <a:spAutoFit/>
          </a:bodyPr>
          <a:lstStyle/>
          <a:p>
            <a:pPr indent="449580" algn="just">
              <a:lnSpc>
                <a:spcPct val="107000"/>
              </a:lnSpc>
              <a:spcBef>
                <a:spcPts val="600"/>
              </a:spcBef>
              <a:spcAft>
                <a:spcPts val="800"/>
              </a:spcAft>
            </a:pP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
            </a:r>
            <a:b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b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Алгоритм </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обратного трассирования лучей является очень мощным и гибким. Он позволяет аккуратно просчитывать такие характеристики глобального освещения, как тени, зеркальные отражения, преломления света в прозрачных </a:t>
            </a: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материалах.</a:t>
            </a:r>
          </a:p>
        </p:txBody>
      </p:sp>
      <p:pic>
        <p:nvPicPr>
          <p:cNvPr id="4" name="Picture 6" descr="https://www.overclockers.ua/video/control-rtx-test/14-control-tes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0608" y="1905734"/>
            <a:ext cx="5422777" cy="3050311"/>
          </a:xfrm>
          <a:prstGeom prst="rect">
            <a:avLst/>
          </a:prstGeom>
          <a:noFill/>
          <a:extLst>
            <a:ext uri="{909E8E84-426E-40DD-AFC4-6F175D3DCCD1}">
              <a14:hiddenFill xmlns:a14="http://schemas.microsoft.com/office/drawing/2010/main">
                <a:solidFill>
                  <a:srgbClr val="FFFFFF"/>
                </a:solidFill>
              </a14:hiddenFill>
            </a:ext>
          </a:extLst>
        </p:spPr>
      </p:pic>
      <p:sp>
        <p:nvSpPr>
          <p:cNvPr id="3" name="Номер слайда 2"/>
          <p:cNvSpPr>
            <a:spLocks noGrp="1"/>
          </p:cNvSpPr>
          <p:nvPr>
            <p:ph type="sldNum" sz="quarter" idx="12"/>
          </p:nvPr>
        </p:nvSpPr>
        <p:spPr/>
        <p:txBody>
          <a:bodyPr/>
          <a:lstStyle/>
          <a:p>
            <a:fld id="{13CDD643-0A32-4A04-A6C6-056CD1B8DAAF}" type="slidenum">
              <a:rPr lang="ru-RU" smtClean="0"/>
              <a:t>46</a:t>
            </a:fld>
            <a:endParaRPr lang="ru-RU"/>
          </a:p>
        </p:txBody>
      </p:sp>
      <p:sp>
        <p:nvSpPr>
          <p:cNvPr id="5" name="TextBox 4"/>
          <p:cNvSpPr txBox="1"/>
          <p:nvPr/>
        </p:nvSpPr>
        <p:spPr>
          <a:xfrm>
            <a:off x="8650432" y="5081954"/>
            <a:ext cx="1363127" cy="369332"/>
          </a:xfrm>
          <a:prstGeom prst="rect">
            <a:avLst/>
          </a:prstGeom>
          <a:noFill/>
        </p:spPr>
        <p:txBody>
          <a:bodyPr wrap="square" rtlCol="0">
            <a:spAutoFit/>
          </a:bodyPr>
          <a:lstStyle/>
          <a:p>
            <a:pPr algn="ctr"/>
            <a:r>
              <a:rPr lang="en-US" dirty="0" smtClean="0">
                <a:solidFill>
                  <a:schemeClr val="bg1">
                    <a:lumMod val="50000"/>
                  </a:schemeClr>
                </a:solidFill>
              </a:rPr>
              <a:t>Control</a:t>
            </a:r>
            <a:endParaRPr lang="ru-RU" dirty="0">
              <a:solidFill>
                <a:schemeClr val="bg1">
                  <a:lumMod val="50000"/>
                </a:schemeClr>
              </a:solidFill>
            </a:endParaRPr>
          </a:p>
        </p:txBody>
      </p:sp>
    </p:spTree>
    <p:extLst>
      <p:ext uri="{BB962C8B-B14F-4D97-AF65-F5344CB8AC3E}">
        <p14:creationId xmlns:p14="http://schemas.microsoft.com/office/powerpoint/2010/main" val="335026676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p:cNvSpPr>
            <a:spLocks noGrp="1"/>
          </p:cNvSpPr>
          <p:nvPr>
            <p:ph type="sldNum" sz="quarter" idx="12"/>
          </p:nvPr>
        </p:nvSpPr>
        <p:spPr/>
        <p:txBody>
          <a:bodyPr/>
          <a:lstStyle/>
          <a:p>
            <a:fld id="{13CDD643-0A32-4A04-A6C6-056CD1B8DAAF}" type="slidenum">
              <a:rPr lang="ru-RU" smtClean="0"/>
              <a:t>47</a:t>
            </a:fld>
            <a:endParaRPr lang="ru-RU"/>
          </a:p>
        </p:txBody>
      </p:sp>
      <p:sp>
        <p:nvSpPr>
          <p:cNvPr id="3" name="TextBox 2"/>
          <p:cNvSpPr txBox="1"/>
          <p:nvPr/>
        </p:nvSpPr>
        <p:spPr>
          <a:xfrm>
            <a:off x="1802423" y="2321169"/>
            <a:ext cx="8379069" cy="1437381"/>
          </a:xfrm>
          <a:prstGeom prst="rect">
            <a:avLst/>
          </a:prstGeom>
          <a:noFill/>
        </p:spPr>
        <p:txBody>
          <a:bodyPr wrap="square" rtlCol="0">
            <a:spAutoFit/>
          </a:bodyPr>
          <a:lstStyle/>
          <a:p>
            <a:pPr indent="449580" algn="just">
              <a:lnSpc>
                <a:spcPct val="107000"/>
              </a:lnSpc>
              <a:spcBef>
                <a:spcPts val="600"/>
              </a:spcBef>
              <a:spcAft>
                <a:spcPts val="800"/>
              </a:spcAft>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Однако он имеет два существенных недостатка:</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Bef>
                <a:spcPts val="600"/>
              </a:spcBef>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высокая сложность и, как следствие, малая скорость вычислений;</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подмена просчитанного непрямого освещения на "абстрактный" окружающий свет, что приводит, например, к отсутствию рефлексов на поверхностях.</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3032764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51096" y="1737360"/>
            <a:ext cx="10550768" cy="2759602"/>
          </a:xfrm>
          <a:prstGeom prst="rect">
            <a:avLst/>
          </a:prstGeom>
        </p:spPr>
        <p:txBody>
          <a:bodyPr wrap="square">
            <a:spAutoFit/>
          </a:bodyPr>
          <a:lstStyle/>
          <a:p>
            <a:pPr indent="449580" algn="just">
              <a:lnSpc>
                <a:spcPct val="107000"/>
              </a:lnSpc>
              <a:spcBef>
                <a:spcPts val="600"/>
              </a:spcBef>
              <a:spcAft>
                <a:spcPts val="800"/>
              </a:spcAft>
            </a:pPr>
            <a:r>
              <a:rPr lang="en-US"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
            </a:r>
            <a:br>
              <a:rPr lang="en-US"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b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Алгоритм </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просчета </a:t>
            </a:r>
            <a:r>
              <a:rPr lang="ru-RU" dirty="0" err="1">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излучательности</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 фундаментально отличается от алгоритма трассирования лучей. Вместо вычисления цвета каждого пиксела итогового изображения этот алгоритм просчитывает интенсивность каждой точки пространства сцены. Поверхности всех объектов разбиваются на элементы (небольшие по площади) и для каждого из них вычисляется, сколько света он излучает на остальные элементы. Этот алгоритм, изобретенный в 1960-х годах, был значительно модернизирован в 1988 году и получил название </a:t>
            </a:r>
            <a:r>
              <a:rPr lang="ru-RU" i="1"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алгоритма </a:t>
            </a:r>
            <a:r>
              <a:rPr lang="ru-RU" i="1" dirty="0" err="1">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излучательности</a:t>
            </a:r>
            <a:r>
              <a:rPr lang="ru-RU" i="1"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 с последовательной детализацией</a:t>
            </a: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 Это новшество означает, что мы сможем наблюдать за улучшением качества и детализации изображения при прогрессивном разбиении поверхностей на более мелкие элементы</a:t>
            </a:r>
            <a:r>
              <a:rPr lang="ru-RU" dirty="0" smtClean="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a:t>
            </a:r>
            <a:endParaRPr lang="ru-RU" dirty="0">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Заголовок 3"/>
          <p:cNvSpPr>
            <a:spLocks noGrp="1"/>
          </p:cNvSpPr>
          <p:nvPr>
            <p:ph type="title"/>
          </p:nvPr>
        </p:nvSpPr>
        <p:spPr/>
        <p:txBody>
          <a:bodyPr/>
          <a:lstStyle/>
          <a:p>
            <a:pPr algn="ctr"/>
            <a:r>
              <a:rPr lang="ru-RU" b="1" dirty="0" smtClean="0"/>
              <a:t>Алгоритм </a:t>
            </a:r>
            <a:r>
              <a:rPr lang="ru-RU" b="1" dirty="0" err="1" smtClean="0"/>
              <a:t>излучательности</a:t>
            </a:r>
            <a:endParaRPr lang="ru-RU" dirty="0"/>
          </a:p>
        </p:txBody>
      </p:sp>
      <p:sp>
        <p:nvSpPr>
          <p:cNvPr id="3" name="Номер слайда 2"/>
          <p:cNvSpPr>
            <a:spLocks noGrp="1"/>
          </p:cNvSpPr>
          <p:nvPr>
            <p:ph type="sldNum" sz="quarter" idx="12"/>
          </p:nvPr>
        </p:nvSpPr>
        <p:spPr/>
        <p:txBody>
          <a:bodyPr/>
          <a:lstStyle/>
          <a:p>
            <a:fld id="{13CDD643-0A32-4A04-A6C6-056CD1B8DAAF}" type="slidenum">
              <a:rPr lang="ru-RU" smtClean="0"/>
              <a:t>48</a:t>
            </a:fld>
            <a:endParaRPr lang="ru-RU"/>
          </a:p>
        </p:txBody>
      </p:sp>
    </p:spTree>
    <p:extLst>
      <p:ext uri="{BB962C8B-B14F-4D97-AF65-F5344CB8AC3E}">
        <p14:creationId xmlns:p14="http://schemas.microsoft.com/office/powerpoint/2010/main" val="112382683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p:cNvSpPr>
            <a:spLocks noGrp="1"/>
          </p:cNvSpPr>
          <p:nvPr>
            <p:ph type="sldNum" sz="quarter" idx="12"/>
          </p:nvPr>
        </p:nvSpPr>
        <p:spPr/>
        <p:txBody>
          <a:bodyPr/>
          <a:lstStyle/>
          <a:p>
            <a:fld id="{13CDD643-0A32-4A04-A6C6-056CD1B8DAAF}" type="slidenum">
              <a:rPr lang="ru-RU" smtClean="0"/>
              <a:t>49</a:t>
            </a:fld>
            <a:endParaRPr lang="ru-RU"/>
          </a:p>
        </p:txBody>
      </p:sp>
      <p:sp>
        <p:nvSpPr>
          <p:cNvPr id="3" name="TextBox 2"/>
          <p:cNvSpPr txBox="1"/>
          <p:nvPr/>
        </p:nvSpPr>
        <p:spPr>
          <a:xfrm>
            <a:off x="1213338" y="2145323"/>
            <a:ext cx="9486900" cy="1733744"/>
          </a:xfrm>
          <a:prstGeom prst="rect">
            <a:avLst/>
          </a:prstGeom>
          <a:noFill/>
        </p:spPr>
        <p:txBody>
          <a:bodyPr wrap="square" rtlCol="0">
            <a:spAutoFit/>
          </a:bodyPr>
          <a:lstStyle/>
          <a:p>
            <a:pPr indent="449580" algn="just">
              <a:lnSpc>
                <a:spcPct val="107000"/>
              </a:lnSpc>
              <a:spcBef>
                <a:spcPts val="600"/>
              </a:spcBef>
              <a:spcAft>
                <a:spcPts val="800"/>
              </a:spcAft>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Полученное таким образом изображение сцены является корректным с точки зрения отражений света между поверхностями, но имеет и свои неустранимые недостатки:</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Bef>
                <a:spcPts val="600"/>
              </a:spcBef>
              <a:spcAft>
                <a:spcPts val="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большие затраты памяти при вычислениях;</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ru-RU" dirty="0">
                <a:solidFill>
                  <a:schemeClr val="tx1">
                    <a:lumMod val="75000"/>
                    <a:lumOff val="25000"/>
                  </a:schemeClr>
                </a:solidFill>
                <a:latin typeface="Times New Roman" panose="02020603050405020304" pitchFamily="18" charset="0"/>
                <a:ea typeface="Times New Roman" panose="02020603050405020304" pitchFamily="18" charset="0"/>
                <a:cs typeface="Times New Roman" panose="02020603050405020304" pitchFamily="18" charset="0"/>
              </a:rPr>
              <a:t>отсутствие в полученном изображении отражений и преломлений света в прозрачных поверхностях.</a:t>
            </a:r>
            <a:endParaRPr lang="ru-RU" dirty="0">
              <a:solidFill>
                <a:schemeClr val="tx1">
                  <a:lumMod val="75000"/>
                  <a:lumOff val="25000"/>
                </a:schemeClr>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416861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Г</a:t>
            </a:r>
            <a:r>
              <a:rPr lang="ru-RU" b="1" dirty="0" smtClean="0"/>
              <a:t>радации </a:t>
            </a:r>
            <a:r>
              <a:rPr lang="ru-RU" b="1" dirty="0"/>
              <a:t>света и тени</a:t>
            </a:r>
          </a:p>
        </p:txBody>
      </p:sp>
      <p:sp>
        <p:nvSpPr>
          <p:cNvPr id="3" name="Объект 2"/>
          <p:cNvSpPr>
            <a:spLocks noGrp="1"/>
          </p:cNvSpPr>
          <p:nvPr>
            <p:ph sz="half" idx="1"/>
          </p:nvPr>
        </p:nvSpPr>
        <p:spPr>
          <a:xfrm>
            <a:off x="1443521" y="1853353"/>
            <a:ext cx="5148247" cy="4382538"/>
          </a:xfrm>
        </p:spPr>
        <p:txBody>
          <a:bodyPr>
            <a:normAutofit/>
          </a:bodyPr>
          <a:lstStyle/>
          <a:p>
            <a:pPr algn="just"/>
            <a:r>
              <a:rPr lang="ru-RU" sz="1800" dirty="0">
                <a:latin typeface="Times New Roman" panose="02020603050405020304" pitchFamily="18" charset="0"/>
                <a:cs typeface="Times New Roman" panose="02020603050405020304" pitchFamily="18" charset="0"/>
              </a:rPr>
              <a:t>Градации светотени зависят от характера освещения, специфики объёмной формы предмета, его фактуры и состояния атмосферы</a:t>
            </a:r>
            <a:r>
              <a:rPr lang="ru-RU" sz="1800" dirty="0" smtClean="0">
                <a:latin typeface="Times New Roman" panose="02020603050405020304" pitchFamily="18" charset="0"/>
                <a:cs typeface="Times New Roman" panose="02020603050405020304" pitchFamily="18" charset="0"/>
              </a:rPr>
              <a:t>. </a:t>
            </a:r>
            <a:r>
              <a:rPr lang="ru-RU" sz="1800" dirty="0">
                <a:latin typeface="Times New Roman" panose="02020603050405020304" pitchFamily="18" charset="0"/>
                <a:cs typeface="Times New Roman" panose="02020603050405020304" pitchFamily="18" charset="0"/>
              </a:rPr>
              <a:t>Физически отношения света и тени на поверхности любого объекта определяются, с одной стороны </a:t>
            </a:r>
            <a:r>
              <a:rPr lang="ru-RU" sz="1800" dirty="0" smtClean="0">
                <a:latin typeface="Times New Roman" panose="02020603050405020304" pitchFamily="18" charset="0"/>
                <a:cs typeface="Times New Roman" panose="02020603050405020304" pitchFamily="18" charset="0"/>
              </a:rPr>
              <a:t>освещённостью, а </a:t>
            </a:r>
            <a:r>
              <a:rPr lang="ru-RU" sz="1800" dirty="0">
                <a:latin typeface="Times New Roman" panose="02020603050405020304" pitchFamily="18" charset="0"/>
                <a:cs typeface="Times New Roman" panose="02020603050405020304" pitchFamily="18" charset="0"/>
              </a:rPr>
              <a:t>с другой — качествами поверхности </a:t>
            </a:r>
            <a:r>
              <a:rPr lang="ru-RU" sz="1800" dirty="0" smtClean="0">
                <a:latin typeface="Times New Roman" panose="02020603050405020304" pitchFamily="18" charset="0"/>
                <a:cs typeface="Times New Roman" panose="02020603050405020304" pitchFamily="18" charset="0"/>
              </a:rPr>
              <a:t>объекта.</a:t>
            </a:r>
            <a:endParaRPr lang="ru-RU" sz="1800" dirty="0">
              <a:latin typeface="Times New Roman" panose="02020603050405020304" pitchFamily="18" charset="0"/>
              <a:cs typeface="Times New Roman" panose="02020603050405020304" pitchFamily="18" charset="0"/>
            </a:endParaRPr>
          </a:p>
          <a:p>
            <a:endParaRPr lang="ru-RU" dirty="0"/>
          </a:p>
        </p:txBody>
      </p:sp>
      <p:pic>
        <p:nvPicPr>
          <p:cNvPr id="1026" name="Picture 2" descr="https://ru.artsviewer.com/images/R/rembrandt/1631-6.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54765" y="1853353"/>
            <a:ext cx="3238794" cy="3978556"/>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5</a:t>
            </a:fld>
            <a:endParaRPr lang="ru-RU"/>
          </a:p>
        </p:txBody>
      </p:sp>
      <p:sp>
        <p:nvSpPr>
          <p:cNvPr id="5" name="TextBox 4"/>
          <p:cNvSpPr txBox="1"/>
          <p:nvPr/>
        </p:nvSpPr>
        <p:spPr>
          <a:xfrm>
            <a:off x="7469532" y="5831909"/>
            <a:ext cx="3009260" cy="369332"/>
          </a:xfrm>
          <a:prstGeom prst="rect">
            <a:avLst/>
          </a:prstGeom>
          <a:noFill/>
        </p:spPr>
        <p:txBody>
          <a:bodyPr wrap="square" rtlCol="0">
            <a:spAutoFit/>
          </a:bodyPr>
          <a:lstStyle/>
          <a:p>
            <a:pPr algn="ctr"/>
            <a:r>
              <a:rPr lang="ru-RU" dirty="0" smtClean="0">
                <a:solidFill>
                  <a:schemeClr val="bg1">
                    <a:lumMod val="50000"/>
                  </a:schemeClr>
                </a:solidFill>
              </a:rPr>
              <a:t>Рембрандт. Святой Пётр.</a:t>
            </a:r>
            <a:endParaRPr lang="ru-RU" dirty="0">
              <a:solidFill>
                <a:schemeClr val="bg1">
                  <a:lumMod val="50000"/>
                </a:schemeClr>
              </a:solidFill>
            </a:endParaRPr>
          </a:p>
        </p:txBody>
      </p:sp>
    </p:spTree>
    <p:extLst>
      <p:ext uri="{BB962C8B-B14F-4D97-AF65-F5344CB8AC3E}">
        <p14:creationId xmlns:p14="http://schemas.microsoft.com/office/powerpoint/2010/main" val="7339737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Основные элементы светотени</a:t>
            </a:r>
            <a:endParaRPr lang="ru-RU" b="1" dirty="0"/>
          </a:p>
        </p:txBody>
      </p:sp>
      <p:sp>
        <p:nvSpPr>
          <p:cNvPr id="3" name="Объект 2"/>
          <p:cNvSpPr>
            <a:spLocks noGrp="1"/>
          </p:cNvSpPr>
          <p:nvPr>
            <p:ph sz="half" idx="1"/>
          </p:nvPr>
        </p:nvSpPr>
        <p:spPr>
          <a:xfrm>
            <a:off x="70338" y="1845734"/>
            <a:ext cx="6277708" cy="4023360"/>
          </a:xfrm>
        </p:spPr>
        <p:txBody>
          <a:bodyPr>
            <a:noAutofit/>
          </a:bodyPr>
          <a:lstStyle/>
          <a:p>
            <a:pPr lvl="1" algn="just"/>
            <a:r>
              <a:rPr lang="ru-RU" i="1" dirty="0">
                <a:latin typeface="Times New Roman" panose="02020603050405020304" pitchFamily="18" charset="0"/>
                <a:cs typeface="Times New Roman" panose="02020603050405020304" pitchFamily="18" charset="0"/>
              </a:rPr>
              <a:t>света́</a:t>
            </a:r>
            <a:r>
              <a:rPr lang="ru-RU" dirty="0">
                <a:latin typeface="Times New Roman" panose="02020603050405020304" pitchFamily="18" charset="0"/>
                <a:cs typeface="Times New Roman" panose="02020603050405020304" pitchFamily="18" charset="0"/>
              </a:rPr>
              <a:t> — поверхности, освещённые источником света;</a:t>
            </a:r>
          </a:p>
          <a:p>
            <a:pPr lvl="1" algn="just"/>
            <a:r>
              <a:rPr lang="ru-RU" i="1" dirty="0">
                <a:latin typeface="Times New Roman" panose="02020603050405020304" pitchFamily="18" charset="0"/>
                <a:cs typeface="Times New Roman" panose="02020603050405020304" pitchFamily="18" charset="0"/>
              </a:rPr>
              <a:t>блик</a:t>
            </a:r>
            <a:r>
              <a:rPr lang="ru-RU" dirty="0">
                <a:latin typeface="Times New Roman" panose="02020603050405020304" pitchFamily="18" charset="0"/>
                <a:cs typeface="Times New Roman" panose="02020603050405020304" pitchFamily="18" charset="0"/>
              </a:rPr>
              <a:t> — самое яркое световое пятно на освещённой выпуклой или плоской глянцевой поверхности, там, где световые лучи падают на поверхность перпендикулярно;</a:t>
            </a:r>
          </a:p>
          <a:p>
            <a:pPr lvl="1" algn="just"/>
            <a:r>
              <a:rPr lang="ru-RU" i="1" dirty="0" err="1">
                <a:latin typeface="Times New Roman" panose="02020603050405020304" pitchFamily="18" charset="0"/>
                <a:cs typeface="Times New Roman" panose="02020603050405020304" pitchFamily="18" charset="0"/>
              </a:rPr>
              <a:t>те́ни</a:t>
            </a:r>
            <a:r>
              <a:rPr lang="ru-RU" dirty="0">
                <a:latin typeface="Times New Roman" panose="02020603050405020304" pitchFamily="18" charset="0"/>
                <a:cs typeface="Times New Roman" panose="02020603050405020304" pitchFamily="18" charset="0"/>
              </a:rPr>
              <a:t> — неосвещённые или слабо освещённые участки объекта. Тени на неосвещённой стороне объекта называются собственными, а отбрасываемые объектом на другие поверхности — падающими;</a:t>
            </a:r>
          </a:p>
          <a:p>
            <a:pPr lvl="1" algn="just"/>
            <a:r>
              <a:rPr lang="ru-RU" i="1" dirty="0" err="1">
                <a:latin typeface="Times New Roman" panose="02020603050405020304" pitchFamily="18" charset="0"/>
                <a:cs typeface="Times New Roman" panose="02020603050405020304" pitchFamily="18" charset="0"/>
              </a:rPr>
              <a:t>полуте́нь</a:t>
            </a:r>
            <a:r>
              <a:rPr lang="ru-RU" dirty="0">
                <a:latin typeface="Times New Roman" panose="02020603050405020304" pitchFamily="18" charset="0"/>
                <a:cs typeface="Times New Roman" panose="02020603050405020304" pitchFamily="18" charset="0"/>
              </a:rPr>
              <a:t> — слабая тень, возникающая, когда объект освещён несколькими источниками света. Она также образуется на поверхности, обращённой к источнику света под небольшим углом;</a:t>
            </a:r>
          </a:p>
          <a:p>
            <a:pPr lvl="1" algn="just"/>
            <a:r>
              <a:rPr lang="ru-RU" i="1" dirty="0" err="1">
                <a:latin typeface="Times New Roman" panose="02020603050405020304" pitchFamily="18" charset="0"/>
                <a:cs typeface="Times New Roman" panose="02020603050405020304" pitchFamily="18" charset="0"/>
              </a:rPr>
              <a:t>рефле́кс</a:t>
            </a:r>
            <a:r>
              <a:rPr lang="ru-RU" dirty="0">
                <a:latin typeface="Times New Roman" panose="02020603050405020304" pitchFamily="18" charset="0"/>
                <a:cs typeface="Times New Roman" panose="02020603050405020304" pitchFamily="18" charset="0"/>
              </a:rPr>
              <a:t> — отражение, осветление в области тени, образованное лучами, отражёнными от близлежащих объектов</a:t>
            </a:r>
            <a:r>
              <a:rPr lang="ru-RU" dirty="0" smtClean="0">
                <a:latin typeface="Times New Roman" panose="02020603050405020304" pitchFamily="18" charset="0"/>
                <a:cs typeface="Times New Roman" panose="02020603050405020304" pitchFamily="18" charset="0"/>
              </a:rPr>
              <a:t>.</a:t>
            </a:r>
            <a:endParaRPr lang="ru-RU" dirty="0">
              <a:latin typeface="Times New Roman" panose="02020603050405020304" pitchFamily="18" charset="0"/>
              <a:cs typeface="Times New Roman" panose="02020603050405020304" pitchFamily="18" charset="0"/>
            </a:endParaRPr>
          </a:p>
        </p:txBody>
      </p:sp>
      <p:pic>
        <p:nvPicPr>
          <p:cNvPr id="2050" name="Picture 2" descr="https://yanakot.ru/images/My/tutorials/10-svetoten/11-tutotial-2.jpg"/>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t="14863"/>
          <a:stretch/>
        </p:blipFill>
        <p:spPr bwMode="auto">
          <a:xfrm>
            <a:off x="6218555" y="2728832"/>
            <a:ext cx="4937125" cy="2257163"/>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6</a:t>
            </a:fld>
            <a:endParaRPr lang="ru-RU"/>
          </a:p>
        </p:txBody>
      </p:sp>
      <p:sp>
        <p:nvSpPr>
          <p:cNvPr id="6" name="TextBox 5"/>
          <p:cNvSpPr txBox="1"/>
          <p:nvPr/>
        </p:nvSpPr>
        <p:spPr>
          <a:xfrm>
            <a:off x="7447401" y="4801329"/>
            <a:ext cx="2479431" cy="369332"/>
          </a:xfrm>
          <a:prstGeom prst="rect">
            <a:avLst/>
          </a:prstGeom>
          <a:noFill/>
        </p:spPr>
        <p:txBody>
          <a:bodyPr wrap="square" rtlCol="0">
            <a:spAutoFit/>
          </a:bodyPr>
          <a:lstStyle/>
          <a:p>
            <a:pPr algn="ctr"/>
            <a:r>
              <a:rPr lang="ru-RU" dirty="0" smtClean="0">
                <a:solidFill>
                  <a:schemeClr val="bg1">
                    <a:lumMod val="50000"/>
                  </a:schemeClr>
                </a:solidFill>
              </a:rPr>
              <a:t>Элементы светотени</a:t>
            </a:r>
            <a:endParaRPr lang="ru-RU" dirty="0">
              <a:solidFill>
                <a:schemeClr val="bg1">
                  <a:lumMod val="50000"/>
                </a:schemeClr>
              </a:solidFill>
            </a:endParaRPr>
          </a:p>
        </p:txBody>
      </p:sp>
    </p:spTree>
    <p:extLst>
      <p:ext uri="{BB962C8B-B14F-4D97-AF65-F5344CB8AC3E}">
        <p14:creationId xmlns:p14="http://schemas.microsoft.com/office/powerpoint/2010/main" val="36330770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t>Классификация теней</a:t>
            </a:r>
          </a:p>
        </p:txBody>
      </p:sp>
      <p:sp>
        <p:nvSpPr>
          <p:cNvPr id="3" name="Объект 2"/>
          <p:cNvSpPr>
            <a:spLocks noGrp="1"/>
          </p:cNvSpPr>
          <p:nvPr>
            <p:ph sz="half" idx="1"/>
          </p:nvPr>
        </p:nvSpPr>
        <p:spPr>
          <a:xfrm>
            <a:off x="1097280" y="1863150"/>
            <a:ext cx="8403771" cy="1507067"/>
          </a:xfrm>
        </p:spPr>
        <p:txBody>
          <a:bodyPr>
            <a:normAutofit/>
          </a:bodyPr>
          <a:lstStyle/>
          <a:p>
            <a:pPr algn="just"/>
            <a:r>
              <a:rPr lang="ru-RU" sz="1800" dirty="0">
                <a:latin typeface="Times New Roman" panose="02020603050405020304" pitchFamily="18" charset="0"/>
                <a:cs typeface="Times New Roman" panose="02020603050405020304" pitchFamily="18" charset="0"/>
              </a:rPr>
              <a:t>Тени могу быть от различных по составу </a:t>
            </a:r>
            <a:r>
              <a:rPr lang="ru-RU" sz="1800" dirty="0" smtClean="0">
                <a:latin typeface="Times New Roman" panose="02020603050405020304" pitchFamily="18" charset="0"/>
                <a:cs typeface="Times New Roman" panose="02020603050405020304" pitchFamily="18" charset="0"/>
              </a:rPr>
              <a:t>объектов:</a:t>
            </a:r>
          </a:p>
          <a:p>
            <a:pPr lvl="1" algn="just"/>
            <a:r>
              <a:rPr lang="ru-RU" dirty="0" smtClean="0">
                <a:latin typeface="Times New Roman" panose="02020603050405020304" pitchFamily="18" charset="0"/>
                <a:cs typeface="Times New Roman" panose="02020603050405020304" pitchFamily="18" charset="0"/>
              </a:rPr>
              <a:t>Тени от непрозрачных объектов</a:t>
            </a:r>
          </a:p>
          <a:p>
            <a:pPr lvl="1" algn="just"/>
            <a:r>
              <a:rPr lang="ru-RU" dirty="0" smtClean="0">
                <a:latin typeface="Times New Roman" panose="02020603050405020304" pitchFamily="18" charset="0"/>
                <a:cs typeface="Times New Roman" panose="02020603050405020304" pitchFamily="18" charset="0"/>
              </a:rPr>
              <a:t>Тени от полупрозрачных объектов</a:t>
            </a:r>
          </a:p>
          <a:p>
            <a:pPr lvl="1" algn="just"/>
            <a:endParaRPr lang="ru-RU" dirty="0"/>
          </a:p>
        </p:txBody>
      </p:sp>
      <p:pic>
        <p:nvPicPr>
          <p:cNvPr id="6" name="Рисунок 5" descr="spherereference - University Art"/>
          <p:cNvPicPr/>
          <p:nvPr/>
        </p:nvPicPr>
        <p:blipFill>
          <a:blip r:embed="rId3">
            <a:extLst>
              <a:ext uri="{28A0092B-C50C-407E-A947-70E740481C1C}">
                <a14:useLocalDpi xmlns:a14="http://schemas.microsoft.com/office/drawing/2010/main" val="0"/>
              </a:ext>
            </a:extLst>
          </a:blip>
          <a:srcRect/>
          <a:stretch>
            <a:fillRect/>
          </a:stretch>
        </p:blipFill>
        <p:spPr bwMode="auto">
          <a:xfrm>
            <a:off x="1655049" y="3044901"/>
            <a:ext cx="3884021" cy="2687079"/>
          </a:xfrm>
          <a:prstGeom prst="rect">
            <a:avLst/>
          </a:prstGeom>
          <a:noFill/>
          <a:ln>
            <a:noFill/>
          </a:ln>
        </p:spPr>
      </p:pic>
      <p:pic>
        <p:nvPicPr>
          <p:cNvPr id="7" name="Рисунок 6" descr="Завораживают меня эти цветные тени! Люблю цветное стекло 💙💛💚! И активно  его в картинах;)) думаю, что все узнали сумасшедший с… | Glass vase, Mason  jar mug, Glass"/>
          <p:cNvPicPr/>
          <p:nvPr/>
        </p:nvPicPr>
        <p:blipFill>
          <a:blip r:embed="rId4">
            <a:extLst>
              <a:ext uri="{28A0092B-C50C-407E-A947-70E740481C1C}">
                <a14:useLocalDpi xmlns:a14="http://schemas.microsoft.com/office/drawing/2010/main" val="0"/>
              </a:ext>
            </a:extLst>
          </a:blip>
          <a:srcRect/>
          <a:stretch>
            <a:fillRect/>
          </a:stretch>
        </p:blipFill>
        <p:spPr bwMode="auto">
          <a:xfrm>
            <a:off x="7409409" y="3044900"/>
            <a:ext cx="3147061" cy="2687079"/>
          </a:xfrm>
          <a:prstGeom prst="rect">
            <a:avLst/>
          </a:prstGeom>
          <a:noFill/>
          <a:ln>
            <a:noFill/>
          </a:ln>
        </p:spPr>
      </p:pic>
      <p:sp>
        <p:nvSpPr>
          <p:cNvPr id="4" name="Номер слайда 3"/>
          <p:cNvSpPr>
            <a:spLocks noGrp="1"/>
          </p:cNvSpPr>
          <p:nvPr>
            <p:ph type="sldNum" sz="quarter" idx="12"/>
          </p:nvPr>
        </p:nvSpPr>
        <p:spPr/>
        <p:txBody>
          <a:bodyPr/>
          <a:lstStyle/>
          <a:p>
            <a:fld id="{13CDD643-0A32-4A04-A6C6-056CD1B8DAAF}" type="slidenum">
              <a:rPr lang="ru-RU" smtClean="0"/>
              <a:t>7</a:t>
            </a:fld>
            <a:endParaRPr lang="ru-RU"/>
          </a:p>
        </p:txBody>
      </p:sp>
      <p:sp>
        <p:nvSpPr>
          <p:cNvPr id="8" name="TextBox 7"/>
          <p:cNvSpPr txBox="1"/>
          <p:nvPr/>
        </p:nvSpPr>
        <p:spPr>
          <a:xfrm>
            <a:off x="1905042" y="5731979"/>
            <a:ext cx="3384034" cy="369332"/>
          </a:xfrm>
          <a:prstGeom prst="rect">
            <a:avLst/>
          </a:prstGeom>
          <a:noFill/>
        </p:spPr>
        <p:txBody>
          <a:bodyPr wrap="square" rtlCol="0">
            <a:spAutoFit/>
          </a:bodyPr>
          <a:lstStyle/>
          <a:p>
            <a:pPr algn="ctr"/>
            <a:r>
              <a:rPr lang="ru-RU" dirty="0" smtClean="0">
                <a:solidFill>
                  <a:schemeClr val="bg1">
                    <a:lumMod val="50000"/>
                  </a:schemeClr>
                </a:solidFill>
              </a:rPr>
              <a:t>Тень от непрозрачного объекта</a:t>
            </a:r>
            <a:endParaRPr lang="ru-RU" dirty="0">
              <a:solidFill>
                <a:schemeClr val="bg1">
                  <a:lumMod val="50000"/>
                </a:schemeClr>
              </a:solidFill>
            </a:endParaRPr>
          </a:p>
        </p:txBody>
      </p:sp>
      <p:sp>
        <p:nvSpPr>
          <p:cNvPr id="9" name="TextBox 8"/>
          <p:cNvSpPr txBox="1"/>
          <p:nvPr/>
        </p:nvSpPr>
        <p:spPr>
          <a:xfrm>
            <a:off x="7132158" y="5717812"/>
            <a:ext cx="3701562" cy="378070"/>
          </a:xfrm>
          <a:prstGeom prst="rect">
            <a:avLst/>
          </a:prstGeom>
          <a:noFill/>
        </p:spPr>
        <p:txBody>
          <a:bodyPr wrap="square" rtlCol="0">
            <a:spAutoFit/>
          </a:bodyPr>
          <a:lstStyle/>
          <a:p>
            <a:pPr algn="ctr"/>
            <a:r>
              <a:rPr lang="ru-RU" dirty="0" smtClean="0">
                <a:solidFill>
                  <a:schemeClr val="bg1">
                    <a:lumMod val="50000"/>
                  </a:schemeClr>
                </a:solidFill>
              </a:rPr>
              <a:t>Тень от полупрозрачных объектов</a:t>
            </a:r>
            <a:endParaRPr lang="ru-RU" dirty="0">
              <a:solidFill>
                <a:schemeClr val="bg1">
                  <a:lumMod val="50000"/>
                </a:schemeClr>
              </a:solidFill>
            </a:endParaRPr>
          </a:p>
        </p:txBody>
      </p:sp>
    </p:spTree>
    <p:extLst>
      <p:ext uri="{BB962C8B-B14F-4D97-AF65-F5344CB8AC3E}">
        <p14:creationId xmlns:p14="http://schemas.microsoft.com/office/powerpoint/2010/main" val="33667602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a:t>Влияние источника света на образование теней</a:t>
            </a:r>
          </a:p>
        </p:txBody>
      </p:sp>
      <p:sp>
        <p:nvSpPr>
          <p:cNvPr id="3" name="Объект 2"/>
          <p:cNvSpPr>
            <a:spLocks noGrp="1"/>
          </p:cNvSpPr>
          <p:nvPr>
            <p:ph sz="half" idx="1"/>
          </p:nvPr>
        </p:nvSpPr>
        <p:spPr>
          <a:xfrm>
            <a:off x="1097278" y="1845734"/>
            <a:ext cx="10058401" cy="4023360"/>
          </a:xfrm>
        </p:spPr>
        <p:txBody>
          <a:bodyPr>
            <a:normAutofit/>
          </a:bodyPr>
          <a:lstStyle/>
          <a:p>
            <a:pPr algn="just"/>
            <a:r>
              <a:rPr lang="ru-RU" sz="1800" dirty="0">
                <a:latin typeface="Times New Roman" panose="02020603050405020304" pitchFamily="18" charset="0"/>
                <a:cs typeface="Times New Roman" panose="02020603050405020304" pitchFamily="18" charset="0"/>
              </a:rPr>
              <a:t>В перспективном рисунке, тени представляют собой не бессмысленные пятна, а рисунок, и поэтому их построение также подчинено правилам </a:t>
            </a:r>
            <a:r>
              <a:rPr lang="ru-RU" sz="1800" dirty="0" smtClean="0">
                <a:latin typeface="Times New Roman" panose="02020603050405020304" pitchFamily="18" charset="0"/>
                <a:cs typeface="Times New Roman" panose="02020603050405020304" pitchFamily="18" charset="0"/>
              </a:rPr>
              <a:t>перспективы.</a:t>
            </a:r>
          </a:p>
          <a:p>
            <a:pPr algn="just"/>
            <a:r>
              <a:rPr lang="ru-RU" sz="1800" dirty="0">
                <a:latin typeface="Times New Roman" panose="02020603050405020304" pitchFamily="18" charset="0"/>
                <a:cs typeface="Times New Roman" panose="02020603050405020304" pitchFamily="18" charset="0"/>
              </a:rPr>
              <a:t>Правила и приемы построения перспектив теней при различных источниках света дает возможность выбирать тот из них и того направления, которые наилучшим образом обеспечивают выявление главного на изображении</a:t>
            </a:r>
            <a:r>
              <a:rPr lang="ru-RU" sz="1800" dirty="0" smtClean="0">
                <a:latin typeface="Times New Roman" panose="02020603050405020304" pitchFamily="18" charset="0"/>
                <a:cs typeface="Times New Roman" panose="02020603050405020304" pitchFamily="18" charset="0"/>
              </a:rPr>
              <a:t>.</a:t>
            </a:r>
            <a:endParaRPr lang="ru-RU" sz="1800" dirty="0">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13CDD643-0A32-4A04-A6C6-056CD1B8DAAF}" type="slidenum">
              <a:rPr lang="ru-RU" smtClean="0"/>
              <a:t>8</a:t>
            </a:fld>
            <a:endParaRPr lang="ru-RU"/>
          </a:p>
        </p:txBody>
      </p:sp>
    </p:spTree>
    <p:extLst>
      <p:ext uri="{BB962C8B-B14F-4D97-AF65-F5344CB8AC3E}">
        <p14:creationId xmlns:p14="http://schemas.microsoft.com/office/powerpoint/2010/main" val="360281360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b="1" dirty="0" smtClean="0"/>
              <a:t>Виды освещения</a:t>
            </a:r>
            <a:endParaRPr lang="ru-RU" b="1" dirty="0"/>
          </a:p>
        </p:txBody>
      </p:sp>
      <p:sp>
        <p:nvSpPr>
          <p:cNvPr id="3" name="Объект 2"/>
          <p:cNvSpPr>
            <a:spLocks noGrp="1"/>
          </p:cNvSpPr>
          <p:nvPr>
            <p:ph sz="half" idx="1"/>
          </p:nvPr>
        </p:nvSpPr>
        <p:spPr>
          <a:xfrm>
            <a:off x="1097278" y="1845734"/>
            <a:ext cx="4824551" cy="4023360"/>
          </a:xfrm>
        </p:spPr>
        <p:txBody>
          <a:bodyPr>
            <a:normAutofit/>
          </a:bodyPr>
          <a:lstStyle/>
          <a:p>
            <a:pPr algn="just"/>
            <a:r>
              <a:rPr lang="ru-RU" sz="1800" dirty="0">
                <a:latin typeface="Times New Roman" panose="02020603050405020304" pitchFamily="18" charset="0"/>
                <a:cs typeface="Times New Roman" panose="02020603050405020304" pitchFamily="18" charset="0"/>
              </a:rPr>
              <a:t>Перспективы теней можно строить при двух видах освещения, отличающихся друг от друга различным удалением источника света от освещаемого предмета</a:t>
            </a:r>
            <a:r>
              <a:rPr lang="ru-RU" sz="1800" dirty="0" smtClean="0">
                <a:latin typeface="Times New Roman" panose="02020603050405020304" pitchFamily="18" charset="0"/>
                <a:cs typeface="Times New Roman" panose="02020603050405020304" pitchFamily="18" charset="0"/>
              </a:rPr>
              <a:t>:</a:t>
            </a:r>
          </a:p>
          <a:p>
            <a:pPr lvl="1" algn="just"/>
            <a:r>
              <a:rPr lang="ru-RU" dirty="0">
                <a:latin typeface="Times New Roman" panose="02020603050405020304" pitchFamily="18" charset="0"/>
                <a:cs typeface="Times New Roman" panose="02020603050405020304" pitchFamily="18" charset="0"/>
              </a:rPr>
              <a:t>Источник света находиться на очень большом удалении (солнце, луна), и потому лучи, падающие на земную поверхность, считаются параллельными. Такое освещение называют </a:t>
            </a:r>
            <a:r>
              <a:rPr lang="ru-RU" i="1" dirty="0">
                <a:latin typeface="Times New Roman" panose="02020603050405020304" pitchFamily="18" charset="0"/>
                <a:cs typeface="Times New Roman" panose="02020603050405020304" pitchFamily="18" charset="0"/>
              </a:rPr>
              <a:t>параллельным </a:t>
            </a:r>
            <a:r>
              <a:rPr lang="ru-RU" dirty="0">
                <a:latin typeface="Times New Roman" panose="02020603050405020304" pitchFamily="18" charset="0"/>
                <a:cs typeface="Times New Roman" panose="02020603050405020304" pitchFamily="18" charset="0"/>
              </a:rPr>
              <a:t>ил</a:t>
            </a:r>
            <a:r>
              <a:rPr lang="ru-RU" i="1" dirty="0">
                <a:latin typeface="Times New Roman" panose="02020603050405020304" pitchFamily="18" charset="0"/>
                <a:cs typeface="Times New Roman" panose="02020603050405020304" pitchFamily="18" charset="0"/>
              </a:rPr>
              <a:t>и солнечным</a:t>
            </a:r>
            <a:r>
              <a:rPr lang="ru-RU" i="1" dirty="0" smtClean="0">
                <a:latin typeface="Times New Roman" panose="02020603050405020304" pitchFamily="18" charset="0"/>
                <a:cs typeface="Times New Roman" panose="02020603050405020304" pitchFamily="18" charset="0"/>
              </a:rPr>
              <a:t>.</a:t>
            </a:r>
          </a:p>
          <a:p>
            <a:pPr lvl="1" algn="just"/>
            <a:r>
              <a:rPr lang="ru-RU" dirty="0">
                <a:latin typeface="Times New Roman" panose="02020603050405020304" pitchFamily="18" charset="0"/>
                <a:cs typeface="Times New Roman" panose="02020603050405020304" pitchFamily="18" charset="0"/>
              </a:rPr>
              <a:t>Источник света в виде светящейся точки (лампа, факел, костер) находится на небольшом расстоянии от предмета. Лучи исходят из одной точки. Такое освещение называют </a:t>
            </a:r>
            <a:r>
              <a:rPr lang="ru-RU" i="1" dirty="0">
                <a:latin typeface="Times New Roman" panose="02020603050405020304" pitchFamily="18" charset="0"/>
                <a:cs typeface="Times New Roman" panose="02020603050405020304" pitchFamily="18" charset="0"/>
              </a:rPr>
              <a:t>точечным</a:t>
            </a:r>
            <a:r>
              <a:rPr lang="ru-RU" dirty="0">
                <a:latin typeface="Times New Roman" panose="02020603050405020304" pitchFamily="18" charset="0"/>
                <a:cs typeface="Times New Roman" panose="02020603050405020304" pitchFamily="18" charset="0"/>
              </a:rPr>
              <a:t> или </a:t>
            </a:r>
            <a:r>
              <a:rPr lang="ru-RU" i="1" dirty="0">
                <a:latin typeface="Times New Roman" panose="02020603050405020304" pitchFamily="18" charset="0"/>
                <a:cs typeface="Times New Roman" panose="02020603050405020304" pitchFamily="18" charset="0"/>
              </a:rPr>
              <a:t>факельным</a:t>
            </a:r>
            <a:r>
              <a:rPr lang="ru-RU" i="1" dirty="0" smtClean="0">
                <a:latin typeface="Times New Roman" panose="02020603050405020304" pitchFamily="18" charset="0"/>
                <a:cs typeface="Times New Roman" panose="02020603050405020304" pitchFamily="18" charset="0"/>
              </a:rPr>
              <a:t>.</a:t>
            </a:r>
            <a:endParaRPr lang="ru-RU" dirty="0">
              <a:latin typeface="Times New Roman" panose="02020603050405020304" pitchFamily="18" charset="0"/>
              <a:cs typeface="Times New Roman" panose="02020603050405020304" pitchFamily="18" charset="0"/>
            </a:endParaRPr>
          </a:p>
        </p:txBody>
      </p:sp>
      <p:pic>
        <p:nvPicPr>
          <p:cNvPr id="4098" name="Picture 2" descr="https://proekt-sam.ru/wp-content/uploads/http-www-felopdesignled-com-blog-wp-content-uplo.jpe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14021" y="1845734"/>
            <a:ext cx="2907171" cy="2282129"/>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https://cdn.brend-svet.ru/wa-data/public/shop/products/52/53/315352/images/544132/94328_4.97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7074" b="17041"/>
          <a:stretch/>
        </p:blipFill>
        <p:spPr bwMode="auto">
          <a:xfrm>
            <a:off x="7314021" y="4236237"/>
            <a:ext cx="2928478" cy="1929432"/>
          </a:xfrm>
          <a:prstGeom prst="rect">
            <a:avLst/>
          </a:prstGeom>
          <a:noFill/>
          <a:extLst>
            <a:ext uri="{909E8E84-426E-40DD-AFC4-6F175D3DCCD1}">
              <a14:hiddenFill xmlns:a14="http://schemas.microsoft.com/office/drawing/2010/main">
                <a:solidFill>
                  <a:srgbClr val="FFFFFF"/>
                </a:solidFill>
              </a14:hiddenFill>
            </a:ext>
          </a:extLst>
        </p:spPr>
      </p:pic>
      <p:sp>
        <p:nvSpPr>
          <p:cNvPr id="4" name="Номер слайда 3"/>
          <p:cNvSpPr>
            <a:spLocks noGrp="1"/>
          </p:cNvSpPr>
          <p:nvPr>
            <p:ph type="sldNum" sz="quarter" idx="12"/>
          </p:nvPr>
        </p:nvSpPr>
        <p:spPr/>
        <p:txBody>
          <a:bodyPr/>
          <a:lstStyle/>
          <a:p>
            <a:fld id="{13CDD643-0A32-4A04-A6C6-056CD1B8DAAF}" type="slidenum">
              <a:rPr lang="ru-RU" smtClean="0"/>
              <a:t>9</a:t>
            </a:fld>
            <a:endParaRPr lang="ru-RU"/>
          </a:p>
        </p:txBody>
      </p:sp>
      <p:sp>
        <p:nvSpPr>
          <p:cNvPr id="7" name="TextBox 6"/>
          <p:cNvSpPr txBox="1"/>
          <p:nvPr/>
        </p:nvSpPr>
        <p:spPr>
          <a:xfrm>
            <a:off x="10247645" y="2386634"/>
            <a:ext cx="1365739" cy="1200329"/>
          </a:xfrm>
          <a:prstGeom prst="rect">
            <a:avLst/>
          </a:prstGeom>
          <a:noFill/>
        </p:spPr>
        <p:txBody>
          <a:bodyPr wrap="square" rtlCol="0">
            <a:spAutoFit/>
          </a:bodyPr>
          <a:lstStyle/>
          <a:p>
            <a:pPr algn="ctr"/>
            <a:r>
              <a:rPr lang="ru-RU" dirty="0" smtClean="0">
                <a:solidFill>
                  <a:schemeClr val="bg1">
                    <a:lumMod val="50000"/>
                  </a:schemeClr>
                </a:solidFill>
              </a:rPr>
              <a:t>Источник света на большом удалении</a:t>
            </a:r>
            <a:endParaRPr lang="ru-RU" dirty="0">
              <a:solidFill>
                <a:schemeClr val="bg1">
                  <a:lumMod val="50000"/>
                </a:schemeClr>
              </a:solidFill>
            </a:endParaRPr>
          </a:p>
        </p:txBody>
      </p:sp>
      <p:sp>
        <p:nvSpPr>
          <p:cNvPr id="8" name="TextBox 7"/>
          <p:cNvSpPr txBox="1"/>
          <p:nvPr/>
        </p:nvSpPr>
        <p:spPr>
          <a:xfrm>
            <a:off x="10221192" y="4739288"/>
            <a:ext cx="1426113" cy="923330"/>
          </a:xfrm>
          <a:prstGeom prst="rect">
            <a:avLst/>
          </a:prstGeom>
          <a:noFill/>
        </p:spPr>
        <p:txBody>
          <a:bodyPr wrap="square" rtlCol="0">
            <a:spAutoFit/>
          </a:bodyPr>
          <a:lstStyle/>
          <a:p>
            <a:pPr algn="ctr"/>
            <a:r>
              <a:rPr lang="ru-RU" dirty="0" smtClean="0">
                <a:solidFill>
                  <a:schemeClr val="bg1">
                    <a:lumMod val="50000"/>
                  </a:schemeClr>
                </a:solidFill>
              </a:rPr>
              <a:t>Точечный источник света</a:t>
            </a:r>
            <a:endParaRPr lang="ru-RU" dirty="0">
              <a:solidFill>
                <a:schemeClr val="bg1">
                  <a:lumMod val="50000"/>
                </a:schemeClr>
              </a:solidFill>
            </a:endParaRPr>
          </a:p>
        </p:txBody>
      </p:sp>
    </p:spTree>
    <p:extLst>
      <p:ext uri="{BB962C8B-B14F-4D97-AF65-F5344CB8AC3E}">
        <p14:creationId xmlns:p14="http://schemas.microsoft.com/office/powerpoint/2010/main" val="3517875403"/>
      </p:ext>
    </p:extLst>
  </p:cSld>
  <p:clrMapOvr>
    <a:masterClrMapping/>
  </p:clrMapOvr>
  <p:timing>
    <p:tnLst>
      <p:par>
        <p:cTn id="1" dur="indefinite" restart="never" nodeType="tmRoot"/>
      </p:par>
    </p:tnLst>
  </p:timing>
</p:sld>
</file>

<file path=ppt/theme/theme1.xml><?xml version="1.0" encoding="utf-8"?>
<a:theme xmlns:a="http://schemas.openxmlformats.org/drawingml/2006/main" name="Ретро">
  <a:themeElements>
    <a:clrScheme name="Ретро">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Ретр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Ретр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512</TotalTime>
  <Words>2224</Words>
  <Application>Microsoft Office PowerPoint</Application>
  <PresentationFormat>Широкоэкранный</PresentationFormat>
  <Paragraphs>222</Paragraphs>
  <Slides>49</Slides>
  <Notes>2</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49</vt:i4>
      </vt:variant>
    </vt:vector>
  </HeadingPairs>
  <TitlesOfParts>
    <vt:vector size="55" baseType="lpstr">
      <vt:lpstr>Calibri</vt:lpstr>
      <vt:lpstr>Calibri Light</vt:lpstr>
      <vt:lpstr>Cambria Math</vt:lpstr>
      <vt:lpstr>Symbol</vt:lpstr>
      <vt:lpstr>Times New Roman</vt:lpstr>
      <vt:lpstr>Ретро</vt:lpstr>
      <vt:lpstr>Задание теней</vt:lpstr>
      <vt:lpstr>Что такое тень?</vt:lpstr>
      <vt:lpstr>Значение теней при построении реалистических изображений</vt:lpstr>
      <vt:lpstr>Значение теней при построении реалистических изображений</vt:lpstr>
      <vt:lpstr>Градации света и тени</vt:lpstr>
      <vt:lpstr>Основные элементы светотени</vt:lpstr>
      <vt:lpstr>Классификация теней</vt:lpstr>
      <vt:lpstr>Влияние источника света на образование теней</vt:lpstr>
      <vt:lpstr>Виды освещения</vt:lpstr>
      <vt:lpstr>Перспектива теней при естественном освещении</vt:lpstr>
      <vt:lpstr>Солнце перед зрителем</vt:lpstr>
      <vt:lpstr>Солнце сзади зрителя</vt:lpstr>
      <vt:lpstr>Солнце в нейтральном пространстве (сбоку)</vt:lpstr>
      <vt:lpstr>Построение перспектив теней при искусственном (точечном) освещении</vt:lpstr>
      <vt:lpstr>Алгоритм Джима Блинна</vt:lpstr>
      <vt:lpstr>Алгоритм Джима Блинна</vt:lpstr>
      <vt:lpstr>Источник на бесконечности</vt:lpstr>
      <vt:lpstr>Алгоритм</vt:lpstr>
      <vt:lpstr>Презентация PowerPoint</vt:lpstr>
      <vt:lpstr>Локальный источник света</vt:lpstr>
      <vt:lpstr>Презентация PowerPoint</vt:lpstr>
      <vt:lpstr>Презентация PowerPoint</vt:lpstr>
      <vt:lpstr>Алгоритм z-буфера</vt:lpstr>
      <vt:lpstr>Достоинства и недостатки</vt:lpstr>
      <vt:lpstr>Формальное описание алгоритма</vt:lpstr>
      <vt:lpstr>Алгоритм построения теней Азертона</vt:lpstr>
      <vt:lpstr>Презентация PowerPoint</vt:lpstr>
      <vt:lpstr>Презентация PowerPoint</vt:lpstr>
      <vt:lpstr>Презентация PowerPoint</vt:lpstr>
      <vt:lpstr>Мягкие тени</vt:lpstr>
      <vt:lpstr>Ход алгоритма</vt:lpstr>
      <vt:lpstr>Презентация PowerPoint</vt:lpstr>
      <vt:lpstr>Презентация PowerPoint</vt:lpstr>
      <vt:lpstr>Презентация PowerPoint</vt:lpstr>
      <vt:lpstr>Построение мягких теней на основе алгоритма теневых объёмов</vt:lpstr>
      <vt:lpstr>Презентация PowerPoint</vt:lpstr>
      <vt:lpstr>Презентация PowerPoint</vt:lpstr>
      <vt:lpstr>Презентация PowerPoint</vt:lpstr>
      <vt:lpstr>Построение мягких теней на основе алгоритма ОРЛТ</vt:lpstr>
      <vt:lpstr>Презентация PowerPoint</vt:lpstr>
      <vt:lpstr>Алгоритмы локального освещения</vt:lpstr>
      <vt:lpstr>Презентация PowerPoint</vt:lpstr>
      <vt:lpstr>Алгоритмы глобального освещения</vt:lpstr>
      <vt:lpstr>Алгоритм трассировки лучей</vt:lpstr>
      <vt:lpstr>Презентация PowerPoint</vt:lpstr>
      <vt:lpstr>Презентация PowerPoint</vt:lpstr>
      <vt:lpstr>Презентация PowerPoint</vt:lpstr>
      <vt:lpstr>Алгоритм излучательности</vt:lpstr>
      <vt:lpstr>Презентация PowerPoint</vt:lpstr>
    </vt:vector>
  </TitlesOfParts>
  <Company>SPecialiST RePack</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Задание теней</dc:title>
  <dc:creator>Учетная запись Майкрософт</dc:creator>
  <cp:lastModifiedBy>Учетная запись Майкрософт</cp:lastModifiedBy>
  <cp:revision>40</cp:revision>
  <dcterms:created xsi:type="dcterms:W3CDTF">2022-02-19T12:51:31Z</dcterms:created>
  <dcterms:modified xsi:type="dcterms:W3CDTF">2022-03-15T09:56:40Z</dcterms:modified>
</cp:coreProperties>
</file>

<file path=docProps/thumbnail.jpeg>
</file>